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56" r:id="rId3"/>
    <p:sldId id="257" r:id="rId4"/>
    <p:sldId id="258" r:id="rId5"/>
    <p:sldId id="259" r:id="rId6"/>
    <p:sldId id="260" r:id="rId7"/>
    <p:sldId id="261" r:id="rId8"/>
    <p:sldId id="262" r:id="rId9"/>
  </p:sldIdLst>
  <p:sldSz cx="12192000" cy="6858000"/>
  <p:notesSz cx="6858000" cy="9144000"/>
  <p:defaultText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3BDB"/>
    <a:srgbClr val="9900FF"/>
    <a:srgbClr val="FF0066"/>
    <a:srgbClr val="0000FF"/>
    <a:srgbClr val="00FF00"/>
    <a:srgbClr val="B30D9F"/>
    <a:srgbClr val="0F06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5100B-6970-4AAE-841F-42CFBE17F4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Y"/>
          </a:p>
        </p:txBody>
      </p:sp>
      <p:sp>
        <p:nvSpPr>
          <p:cNvPr id="3" name="Subtitle 2">
            <a:extLst>
              <a:ext uri="{FF2B5EF4-FFF2-40B4-BE49-F238E27FC236}">
                <a16:creationId xmlns:a16="http://schemas.microsoft.com/office/drawing/2014/main" id="{18F0249E-90C0-45CA-9A45-13634FE1EE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Y"/>
          </a:p>
        </p:txBody>
      </p:sp>
      <p:sp>
        <p:nvSpPr>
          <p:cNvPr id="4" name="Date Placeholder 3">
            <a:extLst>
              <a:ext uri="{FF2B5EF4-FFF2-40B4-BE49-F238E27FC236}">
                <a16:creationId xmlns:a16="http://schemas.microsoft.com/office/drawing/2014/main" id="{14F997EB-0589-4D96-A420-EA4184CF6D56}"/>
              </a:ext>
            </a:extLst>
          </p:cNvPr>
          <p:cNvSpPr>
            <a:spLocks noGrp="1"/>
          </p:cNvSpPr>
          <p:nvPr>
            <p:ph type="dt" sz="half" idx="10"/>
          </p:nvPr>
        </p:nvSpPr>
        <p:spPr/>
        <p:txBody>
          <a:bodyPr/>
          <a:lstStyle/>
          <a:p>
            <a:fld id="{10CB843F-F0EE-4CBA-A03D-09986EB4C619}" type="datetimeFigureOut">
              <a:rPr lang="en-CY" smtClean="0"/>
              <a:t>29/05/2020</a:t>
            </a:fld>
            <a:endParaRPr lang="en-CY"/>
          </a:p>
        </p:txBody>
      </p:sp>
      <p:sp>
        <p:nvSpPr>
          <p:cNvPr id="5" name="Footer Placeholder 4">
            <a:extLst>
              <a:ext uri="{FF2B5EF4-FFF2-40B4-BE49-F238E27FC236}">
                <a16:creationId xmlns:a16="http://schemas.microsoft.com/office/drawing/2014/main" id="{BD2E053B-C260-4BA7-84E8-95E6629146D0}"/>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B5DB2E7B-2646-4942-ADA4-FC866F987EBE}"/>
              </a:ext>
            </a:extLst>
          </p:cNvPr>
          <p:cNvSpPr>
            <a:spLocks noGrp="1"/>
          </p:cNvSpPr>
          <p:nvPr>
            <p:ph type="sldNum" sz="quarter" idx="12"/>
          </p:nvPr>
        </p:nvSpPr>
        <p:spPr/>
        <p:txBody>
          <a:bodyPr/>
          <a:lstStyle/>
          <a:p>
            <a:fld id="{971E1181-9520-433A-8701-45797B9D6DFE}" type="slidenum">
              <a:rPr lang="en-CY" smtClean="0"/>
              <a:t>‹#›</a:t>
            </a:fld>
            <a:endParaRPr lang="en-CY"/>
          </a:p>
        </p:txBody>
      </p:sp>
    </p:spTree>
    <p:extLst>
      <p:ext uri="{BB962C8B-B14F-4D97-AF65-F5344CB8AC3E}">
        <p14:creationId xmlns:p14="http://schemas.microsoft.com/office/powerpoint/2010/main" val="2427407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7174F-9F78-488D-A4F4-2C5D178A48FD}"/>
              </a:ext>
            </a:extLst>
          </p:cNvPr>
          <p:cNvSpPr>
            <a:spLocks noGrp="1"/>
          </p:cNvSpPr>
          <p:nvPr>
            <p:ph type="title"/>
          </p:nvPr>
        </p:nvSpPr>
        <p:spPr/>
        <p:txBody>
          <a:bodyPr/>
          <a:lstStyle/>
          <a:p>
            <a:r>
              <a:rPr lang="en-US"/>
              <a:t>Click to edit Master title style</a:t>
            </a:r>
            <a:endParaRPr lang="en-CY"/>
          </a:p>
        </p:txBody>
      </p:sp>
      <p:sp>
        <p:nvSpPr>
          <p:cNvPr id="3" name="Vertical Text Placeholder 2">
            <a:extLst>
              <a:ext uri="{FF2B5EF4-FFF2-40B4-BE49-F238E27FC236}">
                <a16:creationId xmlns:a16="http://schemas.microsoft.com/office/drawing/2014/main" id="{79628C07-06F4-4AFF-AF4E-D40CDCD63D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17DDDB53-78B9-4EDB-BC3A-1316A2D69261}"/>
              </a:ext>
            </a:extLst>
          </p:cNvPr>
          <p:cNvSpPr>
            <a:spLocks noGrp="1"/>
          </p:cNvSpPr>
          <p:nvPr>
            <p:ph type="dt" sz="half" idx="10"/>
          </p:nvPr>
        </p:nvSpPr>
        <p:spPr/>
        <p:txBody>
          <a:bodyPr/>
          <a:lstStyle/>
          <a:p>
            <a:fld id="{10CB843F-F0EE-4CBA-A03D-09986EB4C619}" type="datetimeFigureOut">
              <a:rPr lang="en-CY" smtClean="0"/>
              <a:t>29/05/2020</a:t>
            </a:fld>
            <a:endParaRPr lang="en-CY"/>
          </a:p>
        </p:txBody>
      </p:sp>
      <p:sp>
        <p:nvSpPr>
          <p:cNvPr id="5" name="Footer Placeholder 4">
            <a:extLst>
              <a:ext uri="{FF2B5EF4-FFF2-40B4-BE49-F238E27FC236}">
                <a16:creationId xmlns:a16="http://schemas.microsoft.com/office/drawing/2014/main" id="{888DCDAB-0303-47FA-B1E3-629958D89297}"/>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961D7318-02BA-4D55-BB1A-DD9872426994}"/>
              </a:ext>
            </a:extLst>
          </p:cNvPr>
          <p:cNvSpPr>
            <a:spLocks noGrp="1"/>
          </p:cNvSpPr>
          <p:nvPr>
            <p:ph type="sldNum" sz="quarter" idx="12"/>
          </p:nvPr>
        </p:nvSpPr>
        <p:spPr/>
        <p:txBody>
          <a:bodyPr/>
          <a:lstStyle/>
          <a:p>
            <a:fld id="{971E1181-9520-433A-8701-45797B9D6DFE}" type="slidenum">
              <a:rPr lang="en-CY" smtClean="0"/>
              <a:t>‹#›</a:t>
            </a:fld>
            <a:endParaRPr lang="en-CY"/>
          </a:p>
        </p:txBody>
      </p:sp>
    </p:spTree>
    <p:extLst>
      <p:ext uri="{BB962C8B-B14F-4D97-AF65-F5344CB8AC3E}">
        <p14:creationId xmlns:p14="http://schemas.microsoft.com/office/powerpoint/2010/main" val="2053773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0040A7-7B63-4F00-8240-873EAB37F95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Y"/>
          </a:p>
        </p:txBody>
      </p:sp>
      <p:sp>
        <p:nvSpPr>
          <p:cNvPr id="3" name="Vertical Text Placeholder 2">
            <a:extLst>
              <a:ext uri="{FF2B5EF4-FFF2-40B4-BE49-F238E27FC236}">
                <a16:creationId xmlns:a16="http://schemas.microsoft.com/office/drawing/2014/main" id="{00AA1410-D149-458F-808B-38DBAB244C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596469CB-89F7-4434-AEE0-6705AF947CC3}"/>
              </a:ext>
            </a:extLst>
          </p:cNvPr>
          <p:cNvSpPr>
            <a:spLocks noGrp="1"/>
          </p:cNvSpPr>
          <p:nvPr>
            <p:ph type="dt" sz="half" idx="10"/>
          </p:nvPr>
        </p:nvSpPr>
        <p:spPr/>
        <p:txBody>
          <a:bodyPr/>
          <a:lstStyle/>
          <a:p>
            <a:fld id="{10CB843F-F0EE-4CBA-A03D-09986EB4C619}" type="datetimeFigureOut">
              <a:rPr lang="en-CY" smtClean="0"/>
              <a:t>29/05/2020</a:t>
            </a:fld>
            <a:endParaRPr lang="en-CY"/>
          </a:p>
        </p:txBody>
      </p:sp>
      <p:sp>
        <p:nvSpPr>
          <p:cNvPr id="5" name="Footer Placeholder 4">
            <a:extLst>
              <a:ext uri="{FF2B5EF4-FFF2-40B4-BE49-F238E27FC236}">
                <a16:creationId xmlns:a16="http://schemas.microsoft.com/office/drawing/2014/main" id="{5E7F1C69-78F7-490A-9CBE-8C33D075F2A8}"/>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701DCC87-B3EB-475E-BDD8-89375DF6EAD5}"/>
              </a:ext>
            </a:extLst>
          </p:cNvPr>
          <p:cNvSpPr>
            <a:spLocks noGrp="1"/>
          </p:cNvSpPr>
          <p:nvPr>
            <p:ph type="sldNum" sz="quarter" idx="12"/>
          </p:nvPr>
        </p:nvSpPr>
        <p:spPr/>
        <p:txBody>
          <a:bodyPr/>
          <a:lstStyle/>
          <a:p>
            <a:fld id="{971E1181-9520-433A-8701-45797B9D6DFE}" type="slidenum">
              <a:rPr lang="en-CY" smtClean="0"/>
              <a:t>‹#›</a:t>
            </a:fld>
            <a:endParaRPr lang="en-CY"/>
          </a:p>
        </p:txBody>
      </p:sp>
    </p:spTree>
    <p:extLst>
      <p:ext uri="{BB962C8B-B14F-4D97-AF65-F5344CB8AC3E}">
        <p14:creationId xmlns:p14="http://schemas.microsoft.com/office/powerpoint/2010/main" val="3717641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E7F07-C5D6-4518-AC25-B56EECB209D0}"/>
              </a:ext>
            </a:extLst>
          </p:cNvPr>
          <p:cNvSpPr>
            <a:spLocks noGrp="1"/>
          </p:cNvSpPr>
          <p:nvPr>
            <p:ph type="title"/>
          </p:nvPr>
        </p:nvSpPr>
        <p:spPr/>
        <p:txBody>
          <a:bodyPr/>
          <a:lstStyle/>
          <a:p>
            <a:r>
              <a:rPr lang="en-US"/>
              <a:t>Click to edit Master title style</a:t>
            </a:r>
            <a:endParaRPr lang="en-CY"/>
          </a:p>
        </p:txBody>
      </p:sp>
      <p:sp>
        <p:nvSpPr>
          <p:cNvPr id="3" name="Content Placeholder 2">
            <a:extLst>
              <a:ext uri="{FF2B5EF4-FFF2-40B4-BE49-F238E27FC236}">
                <a16:creationId xmlns:a16="http://schemas.microsoft.com/office/drawing/2014/main" id="{981C2337-EEBB-4266-BE74-70F7770C70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5AA186D0-19AB-42F8-8213-7973863F01C6}"/>
              </a:ext>
            </a:extLst>
          </p:cNvPr>
          <p:cNvSpPr>
            <a:spLocks noGrp="1"/>
          </p:cNvSpPr>
          <p:nvPr>
            <p:ph type="dt" sz="half" idx="10"/>
          </p:nvPr>
        </p:nvSpPr>
        <p:spPr/>
        <p:txBody>
          <a:bodyPr/>
          <a:lstStyle/>
          <a:p>
            <a:fld id="{10CB843F-F0EE-4CBA-A03D-09986EB4C619}" type="datetimeFigureOut">
              <a:rPr lang="en-CY" smtClean="0"/>
              <a:t>29/05/2020</a:t>
            </a:fld>
            <a:endParaRPr lang="en-CY"/>
          </a:p>
        </p:txBody>
      </p:sp>
      <p:sp>
        <p:nvSpPr>
          <p:cNvPr id="5" name="Footer Placeholder 4">
            <a:extLst>
              <a:ext uri="{FF2B5EF4-FFF2-40B4-BE49-F238E27FC236}">
                <a16:creationId xmlns:a16="http://schemas.microsoft.com/office/drawing/2014/main" id="{881BAFD8-9A6B-4B6C-A15A-74E1E3138A2D}"/>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6A41ED76-C74E-4EB7-94D2-C1945741EA68}"/>
              </a:ext>
            </a:extLst>
          </p:cNvPr>
          <p:cNvSpPr>
            <a:spLocks noGrp="1"/>
          </p:cNvSpPr>
          <p:nvPr>
            <p:ph type="sldNum" sz="quarter" idx="12"/>
          </p:nvPr>
        </p:nvSpPr>
        <p:spPr/>
        <p:txBody>
          <a:bodyPr/>
          <a:lstStyle/>
          <a:p>
            <a:fld id="{971E1181-9520-433A-8701-45797B9D6DFE}" type="slidenum">
              <a:rPr lang="en-CY" smtClean="0"/>
              <a:t>‹#›</a:t>
            </a:fld>
            <a:endParaRPr lang="en-CY"/>
          </a:p>
        </p:txBody>
      </p:sp>
    </p:spTree>
    <p:extLst>
      <p:ext uri="{BB962C8B-B14F-4D97-AF65-F5344CB8AC3E}">
        <p14:creationId xmlns:p14="http://schemas.microsoft.com/office/powerpoint/2010/main" val="4109898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4F83B-B59B-4BCE-BE7B-C14B0936F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Y"/>
          </a:p>
        </p:txBody>
      </p:sp>
      <p:sp>
        <p:nvSpPr>
          <p:cNvPr id="3" name="Text Placeholder 2">
            <a:extLst>
              <a:ext uri="{FF2B5EF4-FFF2-40B4-BE49-F238E27FC236}">
                <a16:creationId xmlns:a16="http://schemas.microsoft.com/office/drawing/2014/main" id="{44A0D065-02BE-4C73-A757-E7AB971E31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86127C-3324-4D96-A500-3885D772B28E}"/>
              </a:ext>
            </a:extLst>
          </p:cNvPr>
          <p:cNvSpPr>
            <a:spLocks noGrp="1"/>
          </p:cNvSpPr>
          <p:nvPr>
            <p:ph type="dt" sz="half" idx="10"/>
          </p:nvPr>
        </p:nvSpPr>
        <p:spPr/>
        <p:txBody>
          <a:bodyPr/>
          <a:lstStyle/>
          <a:p>
            <a:fld id="{10CB843F-F0EE-4CBA-A03D-09986EB4C619}" type="datetimeFigureOut">
              <a:rPr lang="en-CY" smtClean="0"/>
              <a:t>29/05/2020</a:t>
            </a:fld>
            <a:endParaRPr lang="en-CY"/>
          </a:p>
        </p:txBody>
      </p:sp>
      <p:sp>
        <p:nvSpPr>
          <p:cNvPr id="5" name="Footer Placeholder 4">
            <a:extLst>
              <a:ext uri="{FF2B5EF4-FFF2-40B4-BE49-F238E27FC236}">
                <a16:creationId xmlns:a16="http://schemas.microsoft.com/office/drawing/2014/main" id="{B151B152-94B3-45AB-B0CF-9441EC4E9121}"/>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CFF1D138-74FD-48A8-8A62-EA3C11E9477B}"/>
              </a:ext>
            </a:extLst>
          </p:cNvPr>
          <p:cNvSpPr>
            <a:spLocks noGrp="1"/>
          </p:cNvSpPr>
          <p:nvPr>
            <p:ph type="sldNum" sz="quarter" idx="12"/>
          </p:nvPr>
        </p:nvSpPr>
        <p:spPr/>
        <p:txBody>
          <a:bodyPr/>
          <a:lstStyle/>
          <a:p>
            <a:fld id="{971E1181-9520-433A-8701-45797B9D6DFE}" type="slidenum">
              <a:rPr lang="en-CY" smtClean="0"/>
              <a:t>‹#›</a:t>
            </a:fld>
            <a:endParaRPr lang="en-CY"/>
          </a:p>
        </p:txBody>
      </p:sp>
    </p:spTree>
    <p:extLst>
      <p:ext uri="{BB962C8B-B14F-4D97-AF65-F5344CB8AC3E}">
        <p14:creationId xmlns:p14="http://schemas.microsoft.com/office/powerpoint/2010/main" val="1436545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1F069-54A9-4EEA-9900-0DD102C2ECFA}"/>
              </a:ext>
            </a:extLst>
          </p:cNvPr>
          <p:cNvSpPr>
            <a:spLocks noGrp="1"/>
          </p:cNvSpPr>
          <p:nvPr>
            <p:ph type="title"/>
          </p:nvPr>
        </p:nvSpPr>
        <p:spPr/>
        <p:txBody>
          <a:bodyPr/>
          <a:lstStyle/>
          <a:p>
            <a:r>
              <a:rPr lang="en-US"/>
              <a:t>Click to edit Master title style</a:t>
            </a:r>
            <a:endParaRPr lang="en-CY"/>
          </a:p>
        </p:txBody>
      </p:sp>
      <p:sp>
        <p:nvSpPr>
          <p:cNvPr id="3" name="Content Placeholder 2">
            <a:extLst>
              <a:ext uri="{FF2B5EF4-FFF2-40B4-BE49-F238E27FC236}">
                <a16:creationId xmlns:a16="http://schemas.microsoft.com/office/drawing/2014/main" id="{08DDC5EF-7A28-44B0-A700-74048F3252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Content Placeholder 3">
            <a:extLst>
              <a:ext uri="{FF2B5EF4-FFF2-40B4-BE49-F238E27FC236}">
                <a16:creationId xmlns:a16="http://schemas.microsoft.com/office/drawing/2014/main" id="{B7550000-2EF4-45FE-BB97-D11BADC3A4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5" name="Date Placeholder 4">
            <a:extLst>
              <a:ext uri="{FF2B5EF4-FFF2-40B4-BE49-F238E27FC236}">
                <a16:creationId xmlns:a16="http://schemas.microsoft.com/office/drawing/2014/main" id="{B3EDB3AB-7870-4E1B-A467-7B10B3A3E920}"/>
              </a:ext>
            </a:extLst>
          </p:cNvPr>
          <p:cNvSpPr>
            <a:spLocks noGrp="1"/>
          </p:cNvSpPr>
          <p:nvPr>
            <p:ph type="dt" sz="half" idx="10"/>
          </p:nvPr>
        </p:nvSpPr>
        <p:spPr/>
        <p:txBody>
          <a:bodyPr/>
          <a:lstStyle/>
          <a:p>
            <a:fld id="{10CB843F-F0EE-4CBA-A03D-09986EB4C619}" type="datetimeFigureOut">
              <a:rPr lang="en-CY" smtClean="0"/>
              <a:t>29/05/2020</a:t>
            </a:fld>
            <a:endParaRPr lang="en-CY"/>
          </a:p>
        </p:txBody>
      </p:sp>
      <p:sp>
        <p:nvSpPr>
          <p:cNvPr id="6" name="Footer Placeholder 5">
            <a:extLst>
              <a:ext uri="{FF2B5EF4-FFF2-40B4-BE49-F238E27FC236}">
                <a16:creationId xmlns:a16="http://schemas.microsoft.com/office/drawing/2014/main" id="{2C15CAB1-88A4-437D-9DCE-B45AD8E582E2}"/>
              </a:ext>
            </a:extLst>
          </p:cNvPr>
          <p:cNvSpPr>
            <a:spLocks noGrp="1"/>
          </p:cNvSpPr>
          <p:nvPr>
            <p:ph type="ftr" sz="quarter" idx="11"/>
          </p:nvPr>
        </p:nvSpPr>
        <p:spPr/>
        <p:txBody>
          <a:bodyPr/>
          <a:lstStyle/>
          <a:p>
            <a:endParaRPr lang="en-CY"/>
          </a:p>
        </p:txBody>
      </p:sp>
      <p:sp>
        <p:nvSpPr>
          <p:cNvPr id="7" name="Slide Number Placeholder 6">
            <a:extLst>
              <a:ext uri="{FF2B5EF4-FFF2-40B4-BE49-F238E27FC236}">
                <a16:creationId xmlns:a16="http://schemas.microsoft.com/office/drawing/2014/main" id="{4AFC3AEA-E741-4A7C-8C38-09804B140764}"/>
              </a:ext>
            </a:extLst>
          </p:cNvPr>
          <p:cNvSpPr>
            <a:spLocks noGrp="1"/>
          </p:cNvSpPr>
          <p:nvPr>
            <p:ph type="sldNum" sz="quarter" idx="12"/>
          </p:nvPr>
        </p:nvSpPr>
        <p:spPr/>
        <p:txBody>
          <a:bodyPr/>
          <a:lstStyle/>
          <a:p>
            <a:fld id="{971E1181-9520-433A-8701-45797B9D6DFE}" type="slidenum">
              <a:rPr lang="en-CY" smtClean="0"/>
              <a:t>‹#›</a:t>
            </a:fld>
            <a:endParaRPr lang="en-CY"/>
          </a:p>
        </p:txBody>
      </p:sp>
    </p:spTree>
    <p:extLst>
      <p:ext uri="{BB962C8B-B14F-4D97-AF65-F5344CB8AC3E}">
        <p14:creationId xmlns:p14="http://schemas.microsoft.com/office/powerpoint/2010/main" val="3860439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2D994-8406-4075-9438-66898899C1F4}"/>
              </a:ext>
            </a:extLst>
          </p:cNvPr>
          <p:cNvSpPr>
            <a:spLocks noGrp="1"/>
          </p:cNvSpPr>
          <p:nvPr>
            <p:ph type="title"/>
          </p:nvPr>
        </p:nvSpPr>
        <p:spPr>
          <a:xfrm>
            <a:off x="839788" y="365125"/>
            <a:ext cx="10515600" cy="1325563"/>
          </a:xfrm>
        </p:spPr>
        <p:txBody>
          <a:bodyPr/>
          <a:lstStyle/>
          <a:p>
            <a:r>
              <a:rPr lang="en-US"/>
              <a:t>Click to edit Master title style</a:t>
            </a:r>
            <a:endParaRPr lang="en-CY"/>
          </a:p>
        </p:txBody>
      </p:sp>
      <p:sp>
        <p:nvSpPr>
          <p:cNvPr id="3" name="Text Placeholder 2">
            <a:extLst>
              <a:ext uri="{FF2B5EF4-FFF2-40B4-BE49-F238E27FC236}">
                <a16:creationId xmlns:a16="http://schemas.microsoft.com/office/drawing/2014/main" id="{234BD65B-17FB-4DE0-B263-18E8AAC627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DA7A6A-A78D-4A50-9324-302A322FFF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5" name="Text Placeholder 4">
            <a:extLst>
              <a:ext uri="{FF2B5EF4-FFF2-40B4-BE49-F238E27FC236}">
                <a16:creationId xmlns:a16="http://schemas.microsoft.com/office/drawing/2014/main" id="{14A0EB34-3352-4F35-9B48-9E9BE7E7F1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A112BA-2D23-4D72-84AE-D43298697D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7" name="Date Placeholder 6">
            <a:extLst>
              <a:ext uri="{FF2B5EF4-FFF2-40B4-BE49-F238E27FC236}">
                <a16:creationId xmlns:a16="http://schemas.microsoft.com/office/drawing/2014/main" id="{ECFC3E8C-4E10-42BF-9C93-75886DCC441A}"/>
              </a:ext>
            </a:extLst>
          </p:cNvPr>
          <p:cNvSpPr>
            <a:spLocks noGrp="1"/>
          </p:cNvSpPr>
          <p:nvPr>
            <p:ph type="dt" sz="half" idx="10"/>
          </p:nvPr>
        </p:nvSpPr>
        <p:spPr/>
        <p:txBody>
          <a:bodyPr/>
          <a:lstStyle/>
          <a:p>
            <a:fld id="{10CB843F-F0EE-4CBA-A03D-09986EB4C619}" type="datetimeFigureOut">
              <a:rPr lang="en-CY" smtClean="0"/>
              <a:t>29/05/2020</a:t>
            </a:fld>
            <a:endParaRPr lang="en-CY"/>
          </a:p>
        </p:txBody>
      </p:sp>
      <p:sp>
        <p:nvSpPr>
          <p:cNvPr id="8" name="Footer Placeholder 7">
            <a:extLst>
              <a:ext uri="{FF2B5EF4-FFF2-40B4-BE49-F238E27FC236}">
                <a16:creationId xmlns:a16="http://schemas.microsoft.com/office/drawing/2014/main" id="{C253092D-878C-4910-8619-0AF886559A02}"/>
              </a:ext>
            </a:extLst>
          </p:cNvPr>
          <p:cNvSpPr>
            <a:spLocks noGrp="1"/>
          </p:cNvSpPr>
          <p:nvPr>
            <p:ph type="ftr" sz="quarter" idx="11"/>
          </p:nvPr>
        </p:nvSpPr>
        <p:spPr/>
        <p:txBody>
          <a:bodyPr/>
          <a:lstStyle/>
          <a:p>
            <a:endParaRPr lang="en-CY"/>
          </a:p>
        </p:txBody>
      </p:sp>
      <p:sp>
        <p:nvSpPr>
          <p:cNvPr id="9" name="Slide Number Placeholder 8">
            <a:extLst>
              <a:ext uri="{FF2B5EF4-FFF2-40B4-BE49-F238E27FC236}">
                <a16:creationId xmlns:a16="http://schemas.microsoft.com/office/drawing/2014/main" id="{82D3061A-25B6-41D0-80CA-8C8E81263B93}"/>
              </a:ext>
            </a:extLst>
          </p:cNvPr>
          <p:cNvSpPr>
            <a:spLocks noGrp="1"/>
          </p:cNvSpPr>
          <p:nvPr>
            <p:ph type="sldNum" sz="quarter" idx="12"/>
          </p:nvPr>
        </p:nvSpPr>
        <p:spPr/>
        <p:txBody>
          <a:bodyPr/>
          <a:lstStyle/>
          <a:p>
            <a:fld id="{971E1181-9520-433A-8701-45797B9D6DFE}" type="slidenum">
              <a:rPr lang="en-CY" smtClean="0"/>
              <a:t>‹#›</a:t>
            </a:fld>
            <a:endParaRPr lang="en-CY"/>
          </a:p>
        </p:txBody>
      </p:sp>
    </p:spTree>
    <p:extLst>
      <p:ext uri="{BB962C8B-B14F-4D97-AF65-F5344CB8AC3E}">
        <p14:creationId xmlns:p14="http://schemas.microsoft.com/office/powerpoint/2010/main" val="726533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10764-6E87-4CD9-B716-D564B8F9515B}"/>
              </a:ext>
            </a:extLst>
          </p:cNvPr>
          <p:cNvSpPr>
            <a:spLocks noGrp="1"/>
          </p:cNvSpPr>
          <p:nvPr>
            <p:ph type="title"/>
          </p:nvPr>
        </p:nvSpPr>
        <p:spPr/>
        <p:txBody>
          <a:bodyPr/>
          <a:lstStyle/>
          <a:p>
            <a:r>
              <a:rPr lang="en-US"/>
              <a:t>Click to edit Master title style</a:t>
            </a:r>
            <a:endParaRPr lang="en-CY"/>
          </a:p>
        </p:txBody>
      </p:sp>
      <p:sp>
        <p:nvSpPr>
          <p:cNvPr id="3" name="Date Placeholder 2">
            <a:extLst>
              <a:ext uri="{FF2B5EF4-FFF2-40B4-BE49-F238E27FC236}">
                <a16:creationId xmlns:a16="http://schemas.microsoft.com/office/drawing/2014/main" id="{80F60B82-FBAF-41E8-81B4-A66EC7B81D3F}"/>
              </a:ext>
            </a:extLst>
          </p:cNvPr>
          <p:cNvSpPr>
            <a:spLocks noGrp="1"/>
          </p:cNvSpPr>
          <p:nvPr>
            <p:ph type="dt" sz="half" idx="10"/>
          </p:nvPr>
        </p:nvSpPr>
        <p:spPr/>
        <p:txBody>
          <a:bodyPr/>
          <a:lstStyle/>
          <a:p>
            <a:fld id="{10CB843F-F0EE-4CBA-A03D-09986EB4C619}" type="datetimeFigureOut">
              <a:rPr lang="en-CY" smtClean="0"/>
              <a:t>29/05/2020</a:t>
            </a:fld>
            <a:endParaRPr lang="en-CY"/>
          </a:p>
        </p:txBody>
      </p:sp>
      <p:sp>
        <p:nvSpPr>
          <p:cNvPr id="4" name="Footer Placeholder 3">
            <a:extLst>
              <a:ext uri="{FF2B5EF4-FFF2-40B4-BE49-F238E27FC236}">
                <a16:creationId xmlns:a16="http://schemas.microsoft.com/office/drawing/2014/main" id="{577DD544-266D-4A5A-AFCF-AD7BA2FBFBE5}"/>
              </a:ext>
            </a:extLst>
          </p:cNvPr>
          <p:cNvSpPr>
            <a:spLocks noGrp="1"/>
          </p:cNvSpPr>
          <p:nvPr>
            <p:ph type="ftr" sz="quarter" idx="11"/>
          </p:nvPr>
        </p:nvSpPr>
        <p:spPr/>
        <p:txBody>
          <a:bodyPr/>
          <a:lstStyle/>
          <a:p>
            <a:endParaRPr lang="en-CY"/>
          </a:p>
        </p:txBody>
      </p:sp>
      <p:sp>
        <p:nvSpPr>
          <p:cNvPr id="5" name="Slide Number Placeholder 4">
            <a:extLst>
              <a:ext uri="{FF2B5EF4-FFF2-40B4-BE49-F238E27FC236}">
                <a16:creationId xmlns:a16="http://schemas.microsoft.com/office/drawing/2014/main" id="{988C9021-8212-403E-8193-6CCE456C27FB}"/>
              </a:ext>
            </a:extLst>
          </p:cNvPr>
          <p:cNvSpPr>
            <a:spLocks noGrp="1"/>
          </p:cNvSpPr>
          <p:nvPr>
            <p:ph type="sldNum" sz="quarter" idx="12"/>
          </p:nvPr>
        </p:nvSpPr>
        <p:spPr/>
        <p:txBody>
          <a:bodyPr/>
          <a:lstStyle/>
          <a:p>
            <a:fld id="{971E1181-9520-433A-8701-45797B9D6DFE}" type="slidenum">
              <a:rPr lang="en-CY" smtClean="0"/>
              <a:t>‹#›</a:t>
            </a:fld>
            <a:endParaRPr lang="en-CY"/>
          </a:p>
        </p:txBody>
      </p:sp>
    </p:spTree>
    <p:extLst>
      <p:ext uri="{BB962C8B-B14F-4D97-AF65-F5344CB8AC3E}">
        <p14:creationId xmlns:p14="http://schemas.microsoft.com/office/powerpoint/2010/main" val="1490212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D51ED8-38C5-4D34-8A28-4D75FBD109D3}"/>
              </a:ext>
            </a:extLst>
          </p:cNvPr>
          <p:cNvSpPr>
            <a:spLocks noGrp="1"/>
          </p:cNvSpPr>
          <p:nvPr>
            <p:ph type="dt" sz="half" idx="10"/>
          </p:nvPr>
        </p:nvSpPr>
        <p:spPr/>
        <p:txBody>
          <a:bodyPr/>
          <a:lstStyle/>
          <a:p>
            <a:fld id="{10CB843F-F0EE-4CBA-A03D-09986EB4C619}" type="datetimeFigureOut">
              <a:rPr lang="en-CY" smtClean="0"/>
              <a:t>29/05/2020</a:t>
            </a:fld>
            <a:endParaRPr lang="en-CY"/>
          </a:p>
        </p:txBody>
      </p:sp>
      <p:sp>
        <p:nvSpPr>
          <p:cNvPr id="3" name="Footer Placeholder 2">
            <a:extLst>
              <a:ext uri="{FF2B5EF4-FFF2-40B4-BE49-F238E27FC236}">
                <a16:creationId xmlns:a16="http://schemas.microsoft.com/office/drawing/2014/main" id="{B5A22D59-E555-4D2E-9439-5B60BF14D6B3}"/>
              </a:ext>
            </a:extLst>
          </p:cNvPr>
          <p:cNvSpPr>
            <a:spLocks noGrp="1"/>
          </p:cNvSpPr>
          <p:nvPr>
            <p:ph type="ftr" sz="quarter" idx="11"/>
          </p:nvPr>
        </p:nvSpPr>
        <p:spPr/>
        <p:txBody>
          <a:bodyPr/>
          <a:lstStyle/>
          <a:p>
            <a:endParaRPr lang="en-CY"/>
          </a:p>
        </p:txBody>
      </p:sp>
      <p:sp>
        <p:nvSpPr>
          <p:cNvPr id="4" name="Slide Number Placeholder 3">
            <a:extLst>
              <a:ext uri="{FF2B5EF4-FFF2-40B4-BE49-F238E27FC236}">
                <a16:creationId xmlns:a16="http://schemas.microsoft.com/office/drawing/2014/main" id="{AA4E1DB6-68D8-448D-9121-2954EBB97241}"/>
              </a:ext>
            </a:extLst>
          </p:cNvPr>
          <p:cNvSpPr>
            <a:spLocks noGrp="1"/>
          </p:cNvSpPr>
          <p:nvPr>
            <p:ph type="sldNum" sz="quarter" idx="12"/>
          </p:nvPr>
        </p:nvSpPr>
        <p:spPr/>
        <p:txBody>
          <a:bodyPr/>
          <a:lstStyle/>
          <a:p>
            <a:fld id="{971E1181-9520-433A-8701-45797B9D6DFE}" type="slidenum">
              <a:rPr lang="en-CY" smtClean="0"/>
              <a:t>‹#›</a:t>
            </a:fld>
            <a:endParaRPr lang="en-CY"/>
          </a:p>
        </p:txBody>
      </p:sp>
    </p:spTree>
    <p:extLst>
      <p:ext uri="{BB962C8B-B14F-4D97-AF65-F5344CB8AC3E}">
        <p14:creationId xmlns:p14="http://schemas.microsoft.com/office/powerpoint/2010/main" val="709984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BB720-9CA7-4947-BE74-E778E9240F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Y"/>
          </a:p>
        </p:txBody>
      </p:sp>
      <p:sp>
        <p:nvSpPr>
          <p:cNvPr id="3" name="Content Placeholder 2">
            <a:extLst>
              <a:ext uri="{FF2B5EF4-FFF2-40B4-BE49-F238E27FC236}">
                <a16:creationId xmlns:a16="http://schemas.microsoft.com/office/drawing/2014/main" id="{DFF489C8-591C-412C-B0DC-8C7E08A77E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Text Placeholder 3">
            <a:extLst>
              <a:ext uri="{FF2B5EF4-FFF2-40B4-BE49-F238E27FC236}">
                <a16:creationId xmlns:a16="http://schemas.microsoft.com/office/drawing/2014/main" id="{A0A6130E-83DB-4F06-BAA7-D6A3A926B8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689600-3647-473F-BA2F-741DD6C2A216}"/>
              </a:ext>
            </a:extLst>
          </p:cNvPr>
          <p:cNvSpPr>
            <a:spLocks noGrp="1"/>
          </p:cNvSpPr>
          <p:nvPr>
            <p:ph type="dt" sz="half" idx="10"/>
          </p:nvPr>
        </p:nvSpPr>
        <p:spPr/>
        <p:txBody>
          <a:bodyPr/>
          <a:lstStyle/>
          <a:p>
            <a:fld id="{10CB843F-F0EE-4CBA-A03D-09986EB4C619}" type="datetimeFigureOut">
              <a:rPr lang="en-CY" smtClean="0"/>
              <a:t>29/05/2020</a:t>
            </a:fld>
            <a:endParaRPr lang="en-CY"/>
          </a:p>
        </p:txBody>
      </p:sp>
      <p:sp>
        <p:nvSpPr>
          <p:cNvPr id="6" name="Footer Placeholder 5">
            <a:extLst>
              <a:ext uri="{FF2B5EF4-FFF2-40B4-BE49-F238E27FC236}">
                <a16:creationId xmlns:a16="http://schemas.microsoft.com/office/drawing/2014/main" id="{1F73F185-03A1-442E-BD88-28ABB930CF1D}"/>
              </a:ext>
            </a:extLst>
          </p:cNvPr>
          <p:cNvSpPr>
            <a:spLocks noGrp="1"/>
          </p:cNvSpPr>
          <p:nvPr>
            <p:ph type="ftr" sz="quarter" idx="11"/>
          </p:nvPr>
        </p:nvSpPr>
        <p:spPr/>
        <p:txBody>
          <a:bodyPr/>
          <a:lstStyle/>
          <a:p>
            <a:endParaRPr lang="en-CY"/>
          </a:p>
        </p:txBody>
      </p:sp>
      <p:sp>
        <p:nvSpPr>
          <p:cNvPr id="7" name="Slide Number Placeholder 6">
            <a:extLst>
              <a:ext uri="{FF2B5EF4-FFF2-40B4-BE49-F238E27FC236}">
                <a16:creationId xmlns:a16="http://schemas.microsoft.com/office/drawing/2014/main" id="{E274E7D7-334B-43E3-8B18-B5695497F772}"/>
              </a:ext>
            </a:extLst>
          </p:cNvPr>
          <p:cNvSpPr>
            <a:spLocks noGrp="1"/>
          </p:cNvSpPr>
          <p:nvPr>
            <p:ph type="sldNum" sz="quarter" idx="12"/>
          </p:nvPr>
        </p:nvSpPr>
        <p:spPr/>
        <p:txBody>
          <a:bodyPr/>
          <a:lstStyle/>
          <a:p>
            <a:fld id="{971E1181-9520-433A-8701-45797B9D6DFE}" type="slidenum">
              <a:rPr lang="en-CY" smtClean="0"/>
              <a:t>‹#›</a:t>
            </a:fld>
            <a:endParaRPr lang="en-CY"/>
          </a:p>
        </p:txBody>
      </p:sp>
    </p:spTree>
    <p:extLst>
      <p:ext uri="{BB962C8B-B14F-4D97-AF65-F5344CB8AC3E}">
        <p14:creationId xmlns:p14="http://schemas.microsoft.com/office/powerpoint/2010/main" val="2927676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4CC4D-54AD-4AE2-ABD6-34D3589A88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Y"/>
          </a:p>
        </p:txBody>
      </p:sp>
      <p:sp>
        <p:nvSpPr>
          <p:cNvPr id="3" name="Picture Placeholder 2">
            <a:extLst>
              <a:ext uri="{FF2B5EF4-FFF2-40B4-BE49-F238E27FC236}">
                <a16:creationId xmlns:a16="http://schemas.microsoft.com/office/drawing/2014/main" id="{F96334EA-D28F-4247-98DF-9422E38803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Y"/>
          </a:p>
        </p:txBody>
      </p:sp>
      <p:sp>
        <p:nvSpPr>
          <p:cNvPr id="4" name="Text Placeholder 3">
            <a:extLst>
              <a:ext uri="{FF2B5EF4-FFF2-40B4-BE49-F238E27FC236}">
                <a16:creationId xmlns:a16="http://schemas.microsoft.com/office/drawing/2014/main" id="{6F42E212-6C24-48E5-98BF-3D8A57FBEB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7B0C36-F994-4885-9524-B1DEB02A7761}"/>
              </a:ext>
            </a:extLst>
          </p:cNvPr>
          <p:cNvSpPr>
            <a:spLocks noGrp="1"/>
          </p:cNvSpPr>
          <p:nvPr>
            <p:ph type="dt" sz="half" idx="10"/>
          </p:nvPr>
        </p:nvSpPr>
        <p:spPr/>
        <p:txBody>
          <a:bodyPr/>
          <a:lstStyle/>
          <a:p>
            <a:fld id="{10CB843F-F0EE-4CBA-A03D-09986EB4C619}" type="datetimeFigureOut">
              <a:rPr lang="en-CY" smtClean="0"/>
              <a:t>29/05/2020</a:t>
            </a:fld>
            <a:endParaRPr lang="en-CY"/>
          </a:p>
        </p:txBody>
      </p:sp>
      <p:sp>
        <p:nvSpPr>
          <p:cNvPr id="6" name="Footer Placeholder 5">
            <a:extLst>
              <a:ext uri="{FF2B5EF4-FFF2-40B4-BE49-F238E27FC236}">
                <a16:creationId xmlns:a16="http://schemas.microsoft.com/office/drawing/2014/main" id="{0E6D7DC2-3C61-4C84-978D-B171F64483A7}"/>
              </a:ext>
            </a:extLst>
          </p:cNvPr>
          <p:cNvSpPr>
            <a:spLocks noGrp="1"/>
          </p:cNvSpPr>
          <p:nvPr>
            <p:ph type="ftr" sz="quarter" idx="11"/>
          </p:nvPr>
        </p:nvSpPr>
        <p:spPr/>
        <p:txBody>
          <a:bodyPr/>
          <a:lstStyle/>
          <a:p>
            <a:endParaRPr lang="en-CY"/>
          </a:p>
        </p:txBody>
      </p:sp>
      <p:sp>
        <p:nvSpPr>
          <p:cNvPr id="7" name="Slide Number Placeholder 6">
            <a:extLst>
              <a:ext uri="{FF2B5EF4-FFF2-40B4-BE49-F238E27FC236}">
                <a16:creationId xmlns:a16="http://schemas.microsoft.com/office/drawing/2014/main" id="{ADE18D67-2F96-4BC8-B45E-9F2A9273808B}"/>
              </a:ext>
            </a:extLst>
          </p:cNvPr>
          <p:cNvSpPr>
            <a:spLocks noGrp="1"/>
          </p:cNvSpPr>
          <p:nvPr>
            <p:ph type="sldNum" sz="quarter" idx="12"/>
          </p:nvPr>
        </p:nvSpPr>
        <p:spPr/>
        <p:txBody>
          <a:bodyPr/>
          <a:lstStyle/>
          <a:p>
            <a:fld id="{971E1181-9520-433A-8701-45797B9D6DFE}" type="slidenum">
              <a:rPr lang="en-CY" smtClean="0"/>
              <a:t>‹#›</a:t>
            </a:fld>
            <a:endParaRPr lang="en-CY"/>
          </a:p>
        </p:txBody>
      </p:sp>
    </p:spTree>
    <p:extLst>
      <p:ext uri="{BB962C8B-B14F-4D97-AF65-F5344CB8AC3E}">
        <p14:creationId xmlns:p14="http://schemas.microsoft.com/office/powerpoint/2010/main" val="971948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E2F3FD-245E-49F9-BEF4-81BB88FEA0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Y"/>
          </a:p>
        </p:txBody>
      </p:sp>
      <p:sp>
        <p:nvSpPr>
          <p:cNvPr id="3" name="Text Placeholder 2">
            <a:extLst>
              <a:ext uri="{FF2B5EF4-FFF2-40B4-BE49-F238E27FC236}">
                <a16:creationId xmlns:a16="http://schemas.microsoft.com/office/drawing/2014/main" id="{43B09C5F-3E42-47CC-AF65-FFDF6363C3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035D220F-EA3A-4BF2-8CCC-BC01411721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CB843F-F0EE-4CBA-A03D-09986EB4C619}" type="datetimeFigureOut">
              <a:rPr lang="en-CY" smtClean="0"/>
              <a:t>29/05/2020</a:t>
            </a:fld>
            <a:endParaRPr lang="en-CY"/>
          </a:p>
        </p:txBody>
      </p:sp>
      <p:sp>
        <p:nvSpPr>
          <p:cNvPr id="5" name="Footer Placeholder 4">
            <a:extLst>
              <a:ext uri="{FF2B5EF4-FFF2-40B4-BE49-F238E27FC236}">
                <a16:creationId xmlns:a16="http://schemas.microsoft.com/office/drawing/2014/main" id="{D47922BF-6326-413F-B64C-28A80C83E9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Y"/>
          </a:p>
        </p:txBody>
      </p:sp>
      <p:sp>
        <p:nvSpPr>
          <p:cNvPr id="6" name="Slide Number Placeholder 5">
            <a:extLst>
              <a:ext uri="{FF2B5EF4-FFF2-40B4-BE49-F238E27FC236}">
                <a16:creationId xmlns:a16="http://schemas.microsoft.com/office/drawing/2014/main" id="{52F11371-72DE-467B-BDB1-F5C68BDC97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1E1181-9520-433A-8701-45797B9D6DFE}" type="slidenum">
              <a:rPr lang="en-CY" smtClean="0"/>
              <a:t>‹#›</a:t>
            </a:fld>
            <a:endParaRPr lang="en-CY"/>
          </a:p>
        </p:txBody>
      </p:sp>
    </p:spTree>
    <p:extLst>
      <p:ext uri="{BB962C8B-B14F-4D97-AF65-F5344CB8AC3E}">
        <p14:creationId xmlns:p14="http://schemas.microsoft.com/office/powerpoint/2010/main" val="3929245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A62A2-D710-4D55-814E-DD89BCA261DA}"/>
              </a:ext>
            </a:extLst>
          </p:cNvPr>
          <p:cNvSpPr>
            <a:spLocks noGrp="1"/>
          </p:cNvSpPr>
          <p:nvPr>
            <p:ph type="title"/>
          </p:nvPr>
        </p:nvSpPr>
        <p:spPr>
          <a:xfrm>
            <a:off x="607380" y="1"/>
            <a:ext cx="11146654" cy="951722"/>
          </a:xfrm>
        </p:spPr>
        <p:txBody>
          <a:bodyPr>
            <a:normAutofit/>
          </a:bodyPr>
          <a:lstStyle/>
          <a:p>
            <a:r>
              <a:rPr lang="el-GR" sz="3600" b="1" dirty="0">
                <a:solidFill>
                  <a:srgbClr val="F13BDB"/>
                </a:solidFill>
              </a:rPr>
              <a:t>Παραμύθι: </a:t>
            </a:r>
            <a:r>
              <a:rPr lang="el-GR" sz="3600" b="1" dirty="0"/>
              <a:t>« Το έξυπνο χταπόδι και το χρωματιστό ψαράκι».</a:t>
            </a:r>
            <a:endParaRPr lang="en-CY" sz="3600" b="1" dirty="0"/>
          </a:p>
        </p:txBody>
      </p:sp>
      <p:sp>
        <p:nvSpPr>
          <p:cNvPr id="3" name="TextBox 2">
            <a:extLst>
              <a:ext uri="{FF2B5EF4-FFF2-40B4-BE49-F238E27FC236}">
                <a16:creationId xmlns:a16="http://schemas.microsoft.com/office/drawing/2014/main" id="{58347722-FED9-4E02-AB58-570927A75D78}"/>
              </a:ext>
            </a:extLst>
          </p:cNvPr>
          <p:cNvSpPr txBox="1"/>
          <p:nvPr/>
        </p:nvSpPr>
        <p:spPr>
          <a:xfrm>
            <a:off x="447297" y="1250303"/>
            <a:ext cx="11146654" cy="5447645"/>
          </a:xfrm>
          <a:prstGeom prst="rect">
            <a:avLst/>
          </a:prstGeom>
          <a:noFill/>
        </p:spPr>
        <p:txBody>
          <a:bodyPr wrap="square" rtlCol="0">
            <a:spAutoFit/>
          </a:bodyPr>
          <a:lstStyle/>
          <a:p>
            <a:r>
              <a:rPr lang="el-GR" sz="2200" dirty="0">
                <a:solidFill>
                  <a:srgbClr val="FF0000"/>
                </a:solidFill>
              </a:rPr>
              <a:t>Αφού διαβάσετε το παραμύθι μπορείτε να ενθαρρύνετε το παιδί να: </a:t>
            </a:r>
          </a:p>
          <a:p>
            <a:endParaRPr lang="el-GR" sz="2200" dirty="0"/>
          </a:p>
          <a:p>
            <a:pPr marL="285750" indent="-285750">
              <a:buFont typeface="Wingdings" panose="05000000000000000000" pitchFamily="2" charset="2"/>
              <a:buChar char="v"/>
            </a:pPr>
            <a:r>
              <a:rPr lang="el-GR" sz="2200" dirty="0"/>
              <a:t>Δώσει πληροφορίες σχετικές με το περιεχόμενο του παραμυθιού ( ποιοι είναι οι ήρωες, ο τόπος που εξελίσσεται η ιστορία, ποιο είναι το πρόβλημα και ποια η λύση που δόθηκε).</a:t>
            </a:r>
          </a:p>
          <a:p>
            <a:pPr marL="285750" indent="-285750">
              <a:buFont typeface="Wingdings" panose="05000000000000000000" pitchFamily="2" charset="2"/>
              <a:buChar char="v"/>
            </a:pPr>
            <a:r>
              <a:rPr lang="el-GR" sz="2200" dirty="0"/>
              <a:t>Περιγράφει ένα ήρωα του παραμυθιού χρησιμοποιώντας επίθετα.</a:t>
            </a:r>
          </a:p>
          <a:p>
            <a:pPr marL="285750" indent="-285750">
              <a:buFont typeface="Wingdings" panose="05000000000000000000" pitchFamily="2" charset="2"/>
              <a:buChar char="v"/>
            </a:pPr>
            <a:r>
              <a:rPr lang="el-GR" sz="2200" dirty="0"/>
              <a:t>Να εντοπίσει και να ονομάσει συναισθήματα των ηρώων του παραμυθιού.</a:t>
            </a:r>
          </a:p>
          <a:p>
            <a:pPr marL="285750" indent="-285750">
              <a:buFont typeface="Wingdings" panose="05000000000000000000" pitchFamily="2" charset="2"/>
              <a:buChar char="v"/>
            </a:pPr>
            <a:r>
              <a:rPr lang="el-GR" sz="2200" dirty="0"/>
              <a:t>Δώσει άλλους τίτλους στο παραμύθι.</a:t>
            </a:r>
          </a:p>
          <a:p>
            <a:pPr marL="285750" indent="-285750">
              <a:buFont typeface="Wingdings" panose="05000000000000000000" pitchFamily="2" charset="2"/>
              <a:buChar char="v"/>
            </a:pPr>
            <a:r>
              <a:rPr lang="el-GR" sz="2200" dirty="0"/>
              <a:t>Δώσει ένα δικό του τέλος στο παραμύθι.</a:t>
            </a:r>
          </a:p>
          <a:p>
            <a:pPr marL="285750" indent="-285750">
              <a:buFont typeface="Wingdings" panose="05000000000000000000" pitchFamily="2" charset="2"/>
              <a:buChar char="v"/>
            </a:pPr>
            <a:r>
              <a:rPr lang="el-GR" sz="2200" dirty="0" err="1"/>
              <a:t>Αναδιηγηθεί</a:t>
            </a:r>
            <a:r>
              <a:rPr lang="el-GR" sz="2200" dirty="0"/>
              <a:t> το παραμύθι βλέποντας τι εικόνες.</a:t>
            </a:r>
          </a:p>
          <a:p>
            <a:pPr marL="285750" indent="-285750">
              <a:buFont typeface="Wingdings" panose="05000000000000000000" pitchFamily="2" charset="2"/>
              <a:buChar char="v"/>
            </a:pPr>
            <a:r>
              <a:rPr lang="el-GR" sz="2200" dirty="0"/>
              <a:t>Αναπτύξει διαλόγους και να υποδυθεί ρόλους «ζωντανεύοντας» σκηνές του παραμυθιού.</a:t>
            </a:r>
          </a:p>
          <a:p>
            <a:pPr marL="285750" indent="-285750">
              <a:buFont typeface="Wingdings" panose="05000000000000000000" pitchFamily="2" charset="2"/>
              <a:buChar char="v"/>
            </a:pPr>
            <a:r>
              <a:rPr lang="el-GR" sz="2200" dirty="0"/>
              <a:t>Να εντοπίσει το αρχικό ή το τελικό φώνημα των ηρώων του παραμυθιού και να αναφέρει/εντοπίσει στο σπίτι αντικείμενα που ξεκινούν από αυτό το φώνημα.</a:t>
            </a:r>
          </a:p>
          <a:p>
            <a:pPr marL="285750" indent="-285750">
              <a:buFont typeface="Wingdings" panose="05000000000000000000" pitchFamily="2" charset="2"/>
              <a:buChar char="v"/>
            </a:pPr>
            <a:r>
              <a:rPr lang="el-GR" sz="2200" dirty="0"/>
              <a:t>Αντιγράψει τον τίτλο του παραμυθιού ή να ζωγραφίσει μια σκηνή που του άρεσε και να γράψει μια  κουβεντούλα που να ταιριάζει με αυτό που ζωγράφισε.</a:t>
            </a:r>
          </a:p>
          <a:p>
            <a:pPr marL="285750" indent="-285750">
              <a:buFont typeface="Wingdings" panose="05000000000000000000" pitchFamily="2" charset="2"/>
              <a:buChar char="v"/>
            </a:pPr>
            <a:r>
              <a:rPr lang="el-GR" sz="2200" dirty="0"/>
              <a:t>Προσθέσει ένα δικό του ήρωα στο παραμύθι ώστε να αλλάξει την πλοκή του.</a:t>
            </a:r>
          </a:p>
          <a:p>
            <a:pPr marL="285750" indent="-285750">
              <a:buFont typeface="Wingdings" panose="05000000000000000000" pitchFamily="2" charset="2"/>
              <a:buChar char="v"/>
            </a:pPr>
            <a:endParaRPr lang="en-CY" dirty="0">
              <a:solidFill>
                <a:srgbClr val="FF0000"/>
              </a:solidFill>
            </a:endParaRPr>
          </a:p>
        </p:txBody>
      </p:sp>
    </p:spTree>
    <p:extLst>
      <p:ext uri="{BB962C8B-B14F-4D97-AF65-F5344CB8AC3E}">
        <p14:creationId xmlns:p14="http://schemas.microsoft.com/office/powerpoint/2010/main" val="2428512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E8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7809BE00-2199-4C3B-8728-352F7DCF6B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3477" b="16856"/>
          <a:stretch/>
        </p:blipFill>
        <p:spPr bwMode="auto">
          <a:xfrm>
            <a:off x="790114" y="480060"/>
            <a:ext cx="10617692" cy="5897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057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A0E4A-C241-4D6A-AA9E-0EDCCC8C3545}"/>
              </a:ext>
            </a:extLst>
          </p:cNvPr>
          <p:cNvSpPr>
            <a:spLocks noGrp="1"/>
          </p:cNvSpPr>
          <p:nvPr>
            <p:ph type="title"/>
          </p:nvPr>
        </p:nvSpPr>
        <p:spPr>
          <a:xfrm>
            <a:off x="358807" y="683581"/>
            <a:ext cx="5562600" cy="5814874"/>
          </a:xfrm>
        </p:spPr>
        <p:txBody>
          <a:bodyPr>
            <a:normAutofit/>
          </a:bodyPr>
          <a:lstStyle/>
          <a:p>
            <a:pPr algn="ctr"/>
            <a:r>
              <a:rPr lang="el-GR" sz="2800" b="1" dirty="0"/>
              <a:t>Μια φορά κι έναν καιρό ζούσε ένα χταπόδι , που ήταν πολύ έξυπνο . Ζούσε σ’ ένα βράχο , έναν ύφαλο μέσα στη γαλάζια θάλασσα .</a:t>
            </a:r>
            <a:br>
              <a:rPr lang="el-GR" sz="2800" b="1" dirty="0"/>
            </a:br>
            <a:r>
              <a:rPr lang="el-GR" sz="2800" b="1" dirty="0"/>
              <a:t>Το έξυπνο χταπόδι πήγαινε στο μεγάλο σχολείο των ψαριών και μάθαινε ένα σωρό πράγματα .Ήταν καλός μαθητής και διάβαζε όλα τα μαθήματά του .</a:t>
            </a:r>
            <a:br>
              <a:rPr lang="el-GR" sz="2800" b="1" dirty="0"/>
            </a:br>
            <a:r>
              <a:rPr lang="el-GR" sz="2800" b="1" dirty="0"/>
              <a:t>Του άρεσε πολύ να μετράει και τα απογεύματα έπαιζε με το μικρό τον αδερφό του .</a:t>
            </a:r>
            <a:br>
              <a:rPr lang="el-GR" dirty="0"/>
            </a:br>
            <a:endParaRPr lang="en-CY" dirty="0"/>
          </a:p>
        </p:txBody>
      </p:sp>
      <p:pic>
        <p:nvPicPr>
          <p:cNvPr id="2052" name="Picture 4" descr="Οι 19 καλύτερες εικόνες του πίνακα octopus | Καλοκαιρινά πάρτι ...">
            <a:extLst>
              <a:ext uri="{FF2B5EF4-FFF2-40B4-BE49-F238E27FC236}">
                <a16:creationId xmlns:a16="http://schemas.microsoft.com/office/drawing/2014/main" id="{EFD5498C-094C-4D97-AABF-BAE6D3F4832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5859263" y="359545"/>
            <a:ext cx="6036075" cy="5932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415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024A0-88E2-4684-B173-2337313B52AF}"/>
              </a:ext>
            </a:extLst>
          </p:cNvPr>
          <p:cNvSpPr>
            <a:spLocks noGrp="1"/>
          </p:cNvSpPr>
          <p:nvPr>
            <p:ph type="title"/>
          </p:nvPr>
        </p:nvSpPr>
        <p:spPr>
          <a:xfrm>
            <a:off x="420948" y="301840"/>
            <a:ext cx="5675052" cy="6054571"/>
          </a:xfrm>
        </p:spPr>
        <p:txBody>
          <a:bodyPr>
            <a:noAutofit/>
          </a:bodyPr>
          <a:lstStyle/>
          <a:p>
            <a:pPr algn="ctr"/>
            <a:r>
              <a:rPr lang="el-GR" sz="2800" b="1" dirty="0"/>
              <a:t>Του άρεσε πάρα πολύ να παίζει ποδόσφαιρο και να ακούει το τραγούδι :“παίζουν μπάλα τα χταπόδια” .Και φυσικά έβαζε πολλά γκολ , γιατί είχε όχι ένα ούτε δύο , αλλά οκτώ ποδαράκια!!!!</a:t>
            </a:r>
            <a:br>
              <a:rPr lang="el-GR" sz="2800" b="1" dirty="0"/>
            </a:br>
            <a:r>
              <a:rPr lang="el-GR" sz="2800" b="1" dirty="0"/>
              <a:t>Αλλά δεν έπαιζε συνέχεια! Μόνο τα απογεύματα! Ή ακόμα και στα διαλλείματα, στο σχολείο .Το μεσημέρι διάβαζε τα μαθήματα του σχολείου .</a:t>
            </a:r>
            <a:br>
              <a:rPr lang="el-GR" sz="2800" b="1" dirty="0"/>
            </a:br>
            <a:r>
              <a:rPr lang="el-GR" sz="2800" b="1" dirty="0"/>
              <a:t>Και αφού τελείωνε τα μαθήματά του , έβγαζε μελάνη και ζωγράφιζε όμορφα </a:t>
            </a:r>
            <a:r>
              <a:rPr lang="el-GR" sz="2800" b="1" dirty="0" err="1"/>
              <a:t>σχεδιάκια</a:t>
            </a:r>
            <a:r>
              <a:rPr lang="el-GR" sz="2800" b="1" dirty="0"/>
              <a:t> στην</a:t>
            </a:r>
            <a:r>
              <a:rPr lang="en-US" sz="2800" b="1" dirty="0"/>
              <a:t> </a:t>
            </a:r>
            <a:r>
              <a:rPr lang="el-GR" sz="2800" b="1" dirty="0"/>
              <a:t>άμμο .</a:t>
            </a:r>
            <a:br>
              <a:rPr lang="el-GR" sz="2400" b="1" dirty="0"/>
            </a:br>
            <a:endParaRPr lang="en-CY" sz="2400" b="1" dirty="0"/>
          </a:p>
        </p:txBody>
      </p:sp>
      <p:pic>
        <p:nvPicPr>
          <p:cNvPr id="3074" name="Picture 2" descr="ποδόσφαιρο μπάλα clip art ελεύθερο διάνυσμα | Κατεβάστε το τώρα!">
            <a:extLst>
              <a:ext uri="{FF2B5EF4-FFF2-40B4-BE49-F238E27FC236}">
                <a16:creationId xmlns:a16="http://schemas.microsoft.com/office/drawing/2014/main" id="{CBC8C1D1-1933-4C7D-9169-DC4B7D6B00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4294" y="301840"/>
            <a:ext cx="1746497" cy="167528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Octopus math teacher illustration. Illustration of an octopus math ...">
            <a:extLst>
              <a:ext uri="{FF2B5EF4-FFF2-40B4-BE49-F238E27FC236}">
                <a16:creationId xmlns:a16="http://schemas.microsoft.com/office/drawing/2014/main" id="{024A61C2-FEB2-4C4D-8100-09B0F26A13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659"/>
          <a:stretch/>
        </p:blipFill>
        <p:spPr bwMode="auto">
          <a:xfrm>
            <a:off x="5800725" y="2228849"/>
            <a:ext cx="6191249" cy="423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391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BD2D0-AEA8-41FC-8FFB-8C4813973908}"/>
              </a:ext>
            </a:extLst>
          </p:cNvPr>
          <p:cNvSpPr>
            <a:spLocks noGrp="1"/>
          </p:cNvSpPr>
          <p:nvPr>
            <p:ph type="title"/>
          </p:nvPr>
        </p:nvSpPr>
        <p:spPr>
          <a:xfrm>
            <a:off x="314418" y="239697"/>
            <a:ext cx="5491578" cy="6720398"/>
          </a:xfrm>
        </p:spPr>
        <p:txBody>
          <a:bodyPr>
            <a:normAutofit fontScale="90000"/>
          </a:bodyPr>
          <a:lstStyle/>
          <a:p>
            <a:pPr algn="ctr"/>
            <a:r>
              <a:rPr lang="el-GR" sz="3100" b="1" dirty="0"/>
              <a:t>Μια μέρα , όμως θέλησε να φύγει από το σπίτι του και καθώς είδε μια βάρκα από μακριά , αποφάσισε να την ακολουθήσει .</a:t>
            </a:r>
            <a:br>
              <a:rPr lang="el-GR" sz="3100" b="1" dirty="0"/>
            </a:br>
            <a:r>
              <a:rPr lang="el-GR" sz="3100" b="1" dirty="0"/>
              <a:t>Όταν πλησίασε τη βάρκα , είδε ότι ο ψαράς είχε απλώσει τα δίχτυα του και είχαν πιαστεί σ’ αυτά πολλά ψάρια .Σκέφτηκε αμέσως ότι πρέπει να κάνει κάτι γρήγορα για να τα σώσει!</a:t>
            </a:r>
            <a:br>
              <a:rPr lang="el-GR" sz="3100" b="1" dirty="0"/>
            </a:br>
            <a:r>
              <a:rPr lang="el-GR" sz="3100" b="1" dirty="0"/>
              <a:t>Και του ήρθε μια καταπληκτική ιδέα! Σκέφτηκε να ρίξει μελάνη , να θολώσει τα νερά και να λερωθούν τα ψαράκια , έτσι ώστε να μαζέψει γρήγορα ο ψαράς τα  δίχτυα  του και να φύγει από εκεί!</a:t>
            </a:r>
            <a:br>
              <a:rPr lang="el-GR" dirty="0"/>
            </a:br>
            <a:endParaRPr lang="en-CY" dirty="0"/>
          </a:p>
        </p:txBody>
      </p:sp>
      <p:pic>
        <p:nvPicPr>
          <p:cNvPr id="4098" name="Picture 2" descr="Vector Illustration - Fishing boat theme. EPS Clipart gg86290494 ...">
            <a:extLst>
              <a:ext uri="{FF2B5EF4-FFF2-40B4-BE49-F238E27FC236}">
                <a16:creationId xmlns:a16="http://schemas.microsoft.com/office/drawing/2014/main" id="{E723D247-E291-4E5B-BBB4-00F19ADB3D85}"/>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l="-889" r="889" b="8732"/>
          <a:stretch/>
        </p:blipFill>
        <p:spPr bwMode="auto">
          <a:xfrm>
            <a:off x="5637321" y="798991"/>
            <a:ext cx="6416333" cy="4529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836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Όμορφος βυθός. FT 0157">
            <a:extLst>
              <a:ext uri="{FF2B5EF4-FFF2-40B4-BE49-F238E27FC236}">
                <a16:creationId xmlns:a16="http://schemas.microsoft.com/office/drawing/2014/main" id="{BBAA0CA0-11A8-4072-99DE-1EEB3A9C03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00" r="19563" b="91"/>
          <a:stretch/>
        </p:blipFill>
        <p:spPr bwMode="auto">
          <a:xfrm>
            <a:off x="3590163" y="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CF6A4AF-C14B-4ADD-AF02-693D322D74D1}"/>
              </a:ext>
            </a:extLst>
          </p:cNvPr>
          <p:cNvSpPr>
            <a:spLocks noGrp="1"/>
          </p:cNvSpPr>
          <p:nvPr>
            <p:ph type="title"/>
          </p:nvPr>
        </p:nvSpPr>
        <p:spPr>
          <a:xfrm>
            <a:off x="96980" y="161925"/>
            <a:ext cx="6075219" cy="6926822"/>
          </a:xfrm>
        </p:spPr>
        <p:txBody>
          <a:bodyPr vert="horz" lIns="91440" tIns="45720" rIns="91440" bIns="45720" rtlCol="0" anchor="b">
            <a:noAutofit/>
          </a:bodyPr>
          <a:lstStyle/>
          <a:p>
            <a:r>
              <a:rPr lang="en-US" sz="2200" b="1" dirty="0"/>
              <a:t>Ο ψα</a:t>
            </a:r>
            <a:r>
              <a:rPr lang="en-US" sz="2200" b="1" dirty="0" err="1"/>
              <a:t>ράς</a:t>
            </a:r>
            <a:r>
              <a:rPr lang="en-US" sz="2200" b="1" dirty="0"/>
              <a:t> κα</a:t>
            </a:r>
            <a:r>
              <a:rPr lang="en-US" sz="2200" b="1" dirty="0" err="1"/>
              <a:t>θάρισε</a:t>
            </a:r>
            <a:r>
              <a:rPr lang="en-US" sz="2200" b="1" dirty="0"/>
              <a:t> τα </a:t>
            </a:r>
            <a:r>
              <a:rPr lang="en-US" sz="2200" b="1" dirty="0" err="1"/>
              <a:t>δίχτυ</a:t>
            </a:r>
            <a:r>
              <a:rPr lang="en-US" sz="2200" b="1" dirty="0"/>
              <a:t>α του από τα ψάρια , γιατί νόμισε πως μολύνθηκαν από κάποια πετρελαιοκηλίδα και τα ξαναέριξε μέσα στη θάλασσα. </a:t>
            </a:r>
            <a:r>
              <a:rPr lang="en-US" sz="2200" b="1" dirty="0" err="1"/>
              <a:t>Έτσι</a:t>
            </a:r>
            <a:r>
              <a:rPr lang="en-US" sz="2200" b="1" dirty="0"/>
              <a:t> </a:t>
            </a:r>
            <a:r>
              <a:rPr lang="en-US" sz="2200" b="1" dirty="0" err="1"/>
              <a:t>σώθηκ</a:t>
            </a:r>
            <a:r>
              <a:rPr lang="en-US" sz="2200" b="1" dirty="0"/>
              <a:t>αν τα ψαράκια και δεν έγιναν μεζεδάκια !!</a:t>
            </a:r>
            <a:br>
              <a:rPr lang="en-US" sz="2200" b="1" dirty="0"/>
            </a:br>
            <a:r>
              <a:rPr lang="en-US" sz="2200" b="1" dirty="0" err="1"/>
              <a:t>Ανάμεσ</a:t>
            </a:r>
            <a:r>
              <a:rPr lang="en-US" sz="2200" b="1" dirty="0"/>
              <a:t>α στα ψαράκια που έριξε ο ψαράς ήταν κι ένα ψάρι ξεχωριστό από τα άλλα, γιατί είχε πολλά χρώματα! </a:t>
            </a:r>
            <a:r>
              <a:rPr lang="en-US" sz="2200" b="1" dirty="0" err="1"/>
              <a:t>Ήτ</a:t>
            </a:r>
            <a:r>
              <a:rPr lang="en-US" sz="2200" b="1" dirty="0"/>
              <a:t>αν πανέμορφο!</a:t>
            </a:r>
            <a:br>
              <a:rPr lang="en-US" sz="2200" b="1" dirty="0"/>
            </a:br>
            <a:r>
              <a:rPr lang="en-US" sz="2200" b="1" dirty="0" err="1"/>
              <a:t>Αυτό</a:t>
            </a:r>
            <a:r>
              <a:rPr lang="en-US" sz="2200" b="1" dirty="0"/>
              <a:t> </a:t>
            </a:r>
            <a:r>
              <a:rPr lang="en-US" sz="2200" b="1" dirty="0" err="1"/>
              <a:t>το</a:t>
            </a:r>
            <a:r>
              <a:rPr lang="en-US" sz="2200" b="1" dirty="0"/>
              <a:t> ψα</a:t>
            </a:r>
            <a:r>
              <a:rPr lang="en-US" sz="2200" b="1" dirty="0" err="1"/>
              <a:t>ράκι</a:t>
            </a:r>
            <a:r>
              <a:rPr lang="en-US" sz="2200" b="1" dirty="0"/>
              <a:t> </a:t>
            </a:r>
            <a:r>
              <a:rPr lang="en-US" sz="2200" b="1" dirty="0" err="1"/>
              <a:t>το</a:t>
            </a:r>
            <a:r>
              <a:rPr lang="en-US" sz="2200" b="1" dirty="0"/>
              <a:t> </a:t>
            </a:r>
            <a:r>
              <a:rPr lang="en-US" sz="2200" b="1" dirty="0" err="1"/>
              <a:t>χρωμ</a:t>
            </a:r>
            <a:r>
              <a:rPr lang="en-US" sz="2200" b="1" dirty="0"/>
              <a:t>ατιστό , όταν βρέθηκε στο αλμυρό νερό , κολύμπησε όσο πιο γρήγορα μπορούσε , για να συναντήσει το έξυπνο χταπόδι !</a:t>
            </a:r>
            <a:br>
              <a:rPr lang="en-US" sz="2200" b="1" dirty="0"/>
            </a:br>
            <a:r>
              <a:rPr lang="en-US" sz="2200" b="1" dirty="0" err="1"/>
              <a:t>Το</a:t>
            </a:r>
            <a:r>
              <a:rPr lang="en-US" sz="2200" b="1" dirty="0"/>
              <a:t> </a:t>
            </a:r>
            <a:r>
              <a:rPr lang="en-US" sz="2200" b="1" dirty="0" err="1"/>
              <a:t>χρωμ</a:t>
            </a:r>
            <a:r>
              <a:rPr lang="en-US" sz="2200" b="1" dirty="0"/>
              <a:t>ατιστό ψαράκι ήταν πολύ γρήγορο κι όταν έφτασε λαχανιασμένο κοντά στο έξυπνο χταπόδι του είπε:</a:t>
            </a:r>
            <a:br>
              <a:rPr lang="en-US" sz="2200" b="1" dirty="0"/>
            </a:br>
            <a:r>
              <a:rPr lang="en-US" sz="2200" b="1" dirty="0"/>
              <a:t>−      Ευχαριστώ πολύ , που με έσωσες!</a:t>
            </a:r>
            <a:br>
              <a:rPr lang="en-US" sz="2200" b="1" dirty="0"/>
            </a:br>
            <a:r>
              <a:rPr lang="en-US" sz="2200" b="1" dirty="0" err="1"/>
              <a:t>Μόλις</a:t>
            </a:r>
            <a:r>
              <a:rPr lang="en-US" sz="2200" b="1" dirty="0"/>
              <a:t> </a:t>
            </a:r>
            <a:r>
              <a:rPr lang="en-US" sz="2200" b="1" dirty="0" err="1"/>
              <a:t>το</a:t>
            </a:r>
            <a:r>
              <a:rPr lang="en-US" sz="2200" b="1" dirty="0"/>
              <a:t> </a:t>
            </a:r>
            <a:r>
              <a:rPr lang="en-US" sz="2200" b="1" dirty="0" err="1"/>
              <a:t>είδε</a:t>
            </a:r>
            <a:r>
              <a:rPr lang="en-US" sz="2200" b="1" dirty="0"/>
              <a:t> </a:t>
            </a:r>
            <a:r>
              <a:rPr lang="en-US" sz="2200" b="1" dirty="0" err="1"/>
              <a:t>το</a:t>
            </a:r>
            <a:r>
              <a:rPr lang="en-US" sz="2200" b="1" dirty="0"/>
              <a:t> </a:t>
            </a:r>
            <a:r>
              <a:rPr lang="en-US" sz="2200" b="1" dirty="0" err="1"/>
              <a:t>έξυ</a:t>
            </a:r>
            <a:r>
              <a:rPr lang="en-US" sz="2200" b="1" dirty="0"/>
              <a:t>πνο χταπόδι του είπε:</a:t>
            </a:r>
            <a:br>
              <a:rPr lang="en-US" sz="2200" b="1" dirty="0"/>
            </a:br>
            <a:r>
              <a:rPr lang="en-US" sz="2200" b="1" dirty="0"/>
              <a:t>−      Τι όμορφο που είσαι! </a:t>
            </a:r>
            <a:r>
              <a:rPr lang="en-US" sz="2200" b="1" dirty="0" err="1"/>
              <a:t>Πώς</a:t>
            </a:r>
            <a:r>
              <a:rPr lang="en-US" sz="2200" b="1" dirty="0"/>
              <a:t> και </a:t>
            </a:r>
            <a:r>
              <a:rPr lang="en-US" sz="2200" b="1" dirty="0" err="1"/>
              <a:t>έχεις</a:t>
            </a:r>
            <a:r>
              <a:rPr lang="en-US" sz="2200" b="1" dirty="0"/>
              <a:t> </a:t>
            </a:r>
            <a:r>
              <a:rPr lang="en-US" sz="2200" b="1" dirty="0" err="1"/>
              <a:t>τόσο</a:t>
            </a:r>
            <a:r>
              <a:rPr lang="en-US" sz="2200" b="1" dirty="0"/>
              <a:t> </a:t>
            </a:r>
            <a:r>
              <a:rPr lang="en-US" sz="2200" b="1" dirty="0" err="1"/>
              <a:t>όμορφ</a:t>
            </a:r>
            <a:r>
              <a:rPr lang="en-US" sz="2200" b="1" dirty="0"/>
              <a:t>α χρώματα και είσαι τόσο διαφορετικό; Δεν έχω ξαναδεί ψάρι τόσο όμορφο , όπως είσαι εσύ!</a:t>
            </a:r>
            <a:br>
              <a:rPr lang="en-US" sz="2200" b="1" dirty="0"/>
            </a:br>
            <a:r>
              <a:rPr lang="en-US" sz="2200" b="1" dirty="0"/>
              <a:t>Και </a:t>
            </a:r>
            <a:r>
              <a:rPr lang="en-US" sz="2200" b="1" dirty="0" err="1"/>
              <a:t>το</a:t>
            </a:r>
            <a:r>
              <a:rPr lang="en-US" sz="2200" b="1" dirty="0"/>
              <a:t> </a:t>
            </a:r>
            <a:r>
              <a:rPr lang="en-US" sz="2200" b="1" dirty="0" err="1"/>
              <a:t>χρωμ</a:t>
            </a:r>
            <a:r>
              <a:rPr lang="en-US" sz="2200" b="1" dirty="0"/>
              <a:t>ατιστό ψαράκι χαρούμενο είπε:</a:t>
            </a:r>
            <a:br>
              <a:rPr lang="en-US" sz="2200" b="1" dirty="0"/>
            </a:br>
            <a:r>
              <a:rPr lang="en-US" sz="2200" b="1" dirty="0"/>
              <a:t>−      Ευχαριστώ πολύ! </a:t>
            </a:r>
            <a:r>
              <a:rPr lang="en-US" sz="2200" b="1" dirty="0" err="1"/>
              <a:t>Θέλεις</a:t>
            </a:r>
            <a:r>
              <a:rPr lang="en-US" sz="2200" b="1" dirty="0"/>
              <a:t> να </a:t>
            </a:r>
            <a:r>
              <a:rPr lang="en-US" sz="2200" b="1" dirty="0" err="1"/>
              <a:t>γίνουμε</a:t>
            </a:r>
            <a:r>
              <a:rPr lang="en-US" sz="2200" b="1" dirty="0"/>
              <a:t> </a:t>
            </a:r>
            <a:r>
              <a:rPr lang="en-US" sz="2200" b="1" dirty="0" err="1"/>
              <a:t>φίλοι</a:t>
            </a:r>
            <a:r>
              <a:rPr lang="en-US" sz="2200" b="1" dirty="0"/>
              <a:t>;</a:t>
            </a:r>
            <a:br>
              <a:rPr lang="en-US" sz="2200" b="1" dirty="0"/>
            </a:br>
            <a:r>
              <a:rPr lang="en-US" sz="2200" b="1" dirty="0"/>
              <a:t>−      Υπ</a:t>
            </a:r>
            <a:r>
              <a:rPr lang="en-US" sz="2200" b="1" dirty="0" err="1"/>
              <a:t>έροχη</a:t>
            </a:r>
            <a:r>
              <a:rPr lang="en-US" sz="2200" b="1" dirty="0"/>
              <a:t> </a:t>
            </a:r>
            <a:r>
              <a:rPr lang="en-US" sz="2200" b="1" dirty="0" err="1"/>
              <a:t>ιδέ</a:t>
            </a:r>
            <a:r>
              <a:rPr lang="en-US" sz="2200" b="1" dirty="0"/>
              <a:t>α !είπε το χταπόδι .</a:t>
            </a:r>
            <a:br>
              <a:rPr lang="en-US" sz="2200" dirty="0"/>
            </a:br>
            <a:endParaRPr lang="en-US" sz="2200" dirty="0"/>
          </a:p>
        </p:txBody>
      </p:sp>
      <p:sp>
        <p:nvSpPr>
          <p:cNvPr id="75"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D9E622B9-CCA9-4AF2-BD9B-8DE53EDBCDDE}"/>
              </a:ext>
            </a:extLst>
          </p:cNvPr>
          <p:cNvSpPr/>
          <p:nvPr/>
        </p:nvSpPr>
        <p:spPr>
          <a:xfrm>
            <a:off x="7399176" y="4786604"/>
            <a:ext cx="223934" cy="195943"/>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Y"/>
          </a:p>
        </p:txBody>
      </p:sp>
      <p:sp>
        <p:nvSpPr>
          <p:cNvPr id="9" name="Oval 8">
            <a:extLst>
              <a:ext uri="{FF2B5EF4-FFF2-40B4-BE49-F238E27FC236}">
                <a16:creationId xmlns:a16="http://schemas.microsoft.com/office/drawing/2014/main" id="{0348914B-B4DD-4965-B8C3-11C43DF4F289}"/>
              </a:ext>
            </a:extLst>
          </p:cNvPr>
          <p:cNvSpPr/>
          <p:nvPr/>
        </p:nvSpPr>
        <p:spPr>
          <a:xfrm>
            <a:off x="7504923" y="4467236"/>
            <a:ext cx="223934" cy="19594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Y"/>
          </a:p>
        </p:txBody>
      </p:sp>
      <p:sp>
        <p:nvSpPr>
          <p:cNvPr id="10" name="Oval 9">
            <a:extLst>
              <a:ext uri="{FF2B5EF4-FFF2-40B4-BE49-F238E27FC236}">
                <a16:creationId xmlns:a16="http://schemas.microsoft.com/office/drawing/2014/main" id="{8719F2AA-22A1-4C5E-A17F-83259CB5B5C1}"/>
              </a:ext>
            </a:extLst>
          </p:cNvPr>
          <p:cNvSpPr/>
          <p:nvPr/>
        </p:nvSpPr>
        <p:spPr>
          <a:xfrm>
            <a:off x="7616890" y="4138517"/>
            <a:ext cx="223934" cy="195943"/>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Y"/>
          </a:p>
        </p:txBody>
      </p:sp>
      <p:sp>
        <p:nvSpPr>
          <p:cNvPr id="11" name="Oval 10">
            <a:extLst>
              <a:ext uri="{FF2B5EF4-FFF2-40B4-BE49-F238E27FC236}">
                <a16:creationId xmlns:a16="http://schemas.microsoft.com/office/drawing/2014/main" id="{8C2701E1-1279-4204-9A48-1DFA0E4144A1}"/>
              </a:ext>
            </a:extLst>
          </p:cNvPr>
          <p:cNvSpPr/>
          <p:nvPr/>
        </p:nvSpPr>
        <p:spPr>
          <a:xfrm>
            <a:off x="7616890" y="3776581"/>
            <a:ext cx="223934" cy="195943"/>
          </a:xfrm>
          <a:prstGeom prst="ellipse">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Y"/>
          </a:p>
        </p:txBody>
      </p:sp>
      <p:sp>
        <p:nvSpPr>
          <p:cNvPr id="12" name="Oval 11">
            <a:extLst>
              <a:ext uri="{FF2B5EF4-FFF2-40B4-BE49-F238E27FC236}">
                <a16:creationId xmlns:a16="http://schemas.microsoft.com/office/drawing/2014/main" id="{310322E0-DCBF-477F-B938-B09DC6D216BB}"/>
              </a:ext>
            </a:extLst>
          </p:cNvPr>
          <p:cNvSpPr/>
          <p:nvPr/>
        </p:nvSpPr>
        <p:spPr>
          <a:xfrm>
            <a:off x="6973581" y="3972524"/>
            <a:ext cx="223934" cy="195943"/>
          </a:xfrm>
          <a:prstGeom prst="ellipse">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Y"/>
          </a:p>
        </p:txBody>
      </p:sp>
      <p:sp>
        <p:nvSpPr>
          <p:cNvPr id="13" name="Oval 12">
            <a:extLst>
              <a:ext uri="{FF2B5EF4-FFF2-40B4-BE49-F238E27FC236}">
                <a16:creationId xmlns:a16="http://schemas.microsoft.com/office/drawing/2014/main" id="{8432F464-E348-41A1-880C-493306A79119}"/>
              </a:ext>
            </a:extLst>
          </p:cNvPr>
          <p:cNvSpPr/>
          <p:nvPr/>
        </p:nvSpPr>
        <p:spPr>
          <a:xfrm>
            <a:off x="6850170" y="4513230"/>
            <a:ext cx="223934" cy="195943"/>
          </a:xfrm>
          <a:prstGeom prst="ellipse">
            <a:avLst/>
          </a:prstGeom>
          <a:solidFill>
            <a:srgbClr val="9900FF"/>
          </a:solidFill>
          <a:ln>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Y"/>
          </a:p>
        </p:txBody>
      </p:sp>
    </p:spTree>
    <p:extLst>
      <p:ext uri="{BB962C8B-B14F-4D97-AF65-F5344CB8AC3E}">
        <p14:creationId xmlns:p14="http://schemas.microsoft.com/office/powerpoint/2010/main" val="613490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5B735-E2F0-49FD-946C-4F5EA4891211}"/>
              </a:ext>
            </a:extLst>
          </p:cNvPr>
          <p:cNvSpPr>
            <a:spLocks noGrp="1"/>
          </p:cNvSpPr>
          <p:nvPr>
            <p:ph type="title"/>
          </p:nvPr>
        </p:nvSpPr>
        <p:spPr>
          <a:xfrm>
            <a:off x="287784" y="320736"/>
            <a:ext cx="5260760" cy="6537264"/>
          </a:xfrm>
        </p:spPr>
        <p:txBody>
          <a:bodyPr>
            <a:noAutofit/>
          </a:bodyPr>
          <a:lstStyle/>
          <a:p>
            <a:r>
              <a:rPr lang="el-GR" sz="2600" b="1" dirty="0"/>
              <a:t>Κουράστηκαν όμως από το πολύ παιχνίδι και το έξυπνο χταπόδι πρότεινε να πάνε στο σπίτι του. Το χρωματιστό ψαράκι δέχθηκε με χαρά !</a:t>
            </a:r>
            <a:br>
              <a:rPr lang="el-GR" sz="2600" b="1" dirty="0"/>
            </a:br>
            <a:r>
              <a:rPr lang="el-GR" sz="2600" b="1" dirty="0"/>
              <a:t>Κολύμπησαν για αρκετή ώρα κι επιτέλους φτάσανε στο σπίτι του έξυπνου χταποδιού. Τότε σταμάτησε το χταπόδι να κολυμπάει και είπε στο φίλο του :</a:t>
            </a:r>
            <a:br>
              <a:rPr lang="el-GR" sz="2600" b="1" dirty="0"/>
            </a:br>
            <a:r>
              <a:rPr lang="el-GR" sz="2600" b="1" dirty="0"/>
              <a:t>−      Να το σπίτι μου !</a:t>
            </a:r>
            <a:br>
              <a:rPr lang="el-GR" sz="2600" b="1" dirty="0"/>
            </a:br>
            <a:r>
              <a:rPr lang="el-GR" sz="2600" b="1" dirty="0"/>
              <a:t>Αφού χτύπησε την πόρτα με το ένα από τα οκτώ πλοκάμια του , βγήκαν έξω οι γονείς του και ανήσυχοι , του είπαν :</a:t>
            </a:r>
            <a:br>
              <a:rPr lang="el-GR" sz="2600" b="1" dirty="0"/>
            </a:br>
            <a:r>
              <a:rPr lang="el-GR" sz="2600" b="1" dirty="0"/>
              <a:t>−      Πού ήσουν τόσες ώρες ; Ανησυχήσαμε!</a:t>
            </a:r>
            <a:br>
              <a:rPr lang="el-GR" sz="2600" b="1" dirty="0"/>
            </a:br>
            <a:r>
              <a:rPr lang="el-GR" sz="2600" b="1" dirty="0"/>
              <a:t>−      Ήμουν με το φίλο μου , το χρωματιστό ψαράκι! είπε το έξυπνο χταπόδι </a:t>
            </a:r>
            <a:br>
              <a:rPr lang="el-GR" sz="2600" dirty="0"/>
            </a:br>
            <a:endParaRPr lang="en-CY" sz="2600" dirty="0"/>
          </a:p>
        </p:txBody>
      </p:sp>
      <p:pic>
        <p:nvPicPr>
          <p:cNvPr id="6146" name="Picture 2" descr="Όμορφος βυθός. FT 0157">
            <a:extLst>
              <a:ext uri="{FF2B5EF4-FFF2-40B4-BE49-F238E27FC236}">
                <a16:creationId xmlns:a16="http://schemas.microsoft.com/office/drawing/2014/main" id="{E6327CE7-3CA5-4FF5-9DA3-E081F7B9E7DF}"/>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l="27177" t="38215" r="3058"/>
          <a:stretch/>
        </p:blipFill>
        <p:spPr bwMode="auto">
          <a:xfrm>
            <a:off x="5326602" y="1392838"/>
            <a:ext cx="6649375" cy="4393059"/>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8A5657CF-78EA-407C-A6D6-62142746EF4F}"/>
              </a:ext>
            </a:extLst>
          </p:cNvPr>
          <p:cNvSpPr/>
          <p:nvPr/>
        </p:nvSpPr>
        <p:spPr>
          <a:xfrm>
            <a:off x="6239795" y="3593747"/>
            <a:ext cx="223934" cy="19594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Y"/>
          </a:p>
        </p:txBody>
      </p:sp>
      <p:sp>
        <p:nvSpPr>
          <p:cNvPr id="5" name="Oval 4">
            <a:extLst>
              <a:ext uri="{FF2B5EF4-FFF2-40B4-BE49-F238E27FC236}">
                <a16:creationId xmlns:a16="http://schemas.microsoft.com/office/drawing/2014/main" id="{787C3BD6-A3AE-4467-8309-DFA894DF6682}"/>
              </a:ext>
            </a:extLst>
          </p:cNvPr>
          <p:cNvSpPr/>
          <p:nvPr/>
        </p:nvSpPr>
        <p:spPr>
          <a:xfrm flipH="1" flipV="1">
            <a:off x="6022020" y="3855083"/>
            <a:ext cx="226019" cy="20572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Y"/>
          </a:p>
        </p:txBody>
      </p:sp>
      <p:sp>
        <p:nvSpPr>
          <p:cNvPr id="6" name="Oval 5">
            <a:extLst>
              <a:ext uri="{FF2B5EF4-FFF2-40B4-BE49-F238E27FC236}">
                <a16:creationId xmlns:a16="http://schemas.microsoft.com/office/drawing/2014/main" id="{F123EA6D-74A4-45EA-B34B-17FB51D0B677}"/>
              </a:ext>
            </a:extLst>
          </p:cNvPr>
          <p:cNvSpPr/>
          <p:nvPr/>
        </p:nvSpPr>
        <p:spPr>
          <a:xfrm>
            <a:off x="6248039" y="3244157"/>
            <a:ext cx="223934" cy="195943"/>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Y"/>
          </a:p>
        </p:txBody>
      </p:sp>
      <p:sp>
        <p:nvSpPr>
          <p:cNvPr id="7" name="Oval 6">
            <a:extLst>
              <a:ext uri="{FF2B5EF4-FFF2-40B4-BE49-F238E27FC236}">
                <a16:creationId xmlns:a16="http://schemas.microsoft.com/office/drawing/2014/main" id="{3C85C8F8-7855-452D-AF5D-03A538360F0B}"/>
              </a:ext>
            </a:extLst>
          </p:cNvPr>
          <p:cNvSpPr/>
          <p:nvPr/>
        </p:nvSpPr>
        <p:spPr>
          <a:xfrm>
            <a:off x="6248039" y="2829175"/>
            <a:ext cx="223934" cy="195943"/>
          </a:xfrm>
          <a:prstGeom prst="ellipse">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Y"/>
          </a:p>
        </p:txBody>
      </p:sp>
      <p:sp>
        <p:nvSpPr>
          <p:cNvPr id="8" name="Oval 7">
            <a:extLst>
              <a:ext uri="{FF2B5EF4-FFF2-40B4-BE49-F238E27FC236}">
                <a16:creationId xmlns:a16="http://schemas.microsoft.com/office/drawing/2014/main" id="{05543A46-418A-433A-B57F-10A480AF18DD}"/>
              </a:ext>
            </a:extLst>
          </p:cNvPr>
          <p:cNvSpPr/>
          <p:nvPr/>
        </p:nvSpPr>
        <p:spPr>
          <a:xfrm>
            <a:off x="5720028" y="3048214"/>
            <a:ext cx="223934" cy="195943"/>
          </a:xfrm>
          <a:prstGeom prst="ellipse">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Y"/>
          </a:p>
        </p:txBody>
      </p:sp>
      <p:sp>
        <p:nvSpPr>
          <p:cNvPr id="9" name="Oval 8">
            <a:extLst>
              <a:ext uri="{FF2B5EF4-FFF2-40B4-BE49-F238E27FC236}">
                <a16:creationId xmlns:a16="http://schemas.microsoft.com/office/drawing/2014/main" id="{CBC0A22E-6A51-4050-A06A-536E71E16082}"/>
              </a:ext>
            </a:extLst>
          </p:cNvPr>
          <p:cNvSpPr/>
          <p:nvPr/>
        </p:nvSpPr>
        <p:spPr>
          <a:xfrm>
            <a:off x="5561348" y="3584265"/>
            <a:ext cx="223934" cy="195943"/>
          </a:xfrm>
          <a:prstGeom prst="ellipse">
            <a:avLst/>
          </a:prstGeom>
          <a:solidFill>
            <a:srgbClr val="9900FF"/>
          </a:solidFill>
          <a:ln>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Y"/>
          </a:p>
        </p:txBody>
      </p:sp>
    </p:spTree>
    <p:extLst>
      <p:ext uri="{BB962C8B-B14F-4D97-AF65-F5344CB8AC3E}">
        <p14:creationId xmlns:p14="http://schemas.microsoft.com/office/powerpoint/2010/main" val="1402109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Χταπόδι μολύβι βιβλίο C Clipart | +1566198 cliparts">
            <a:extLst>
              <a:ext uri="{FF2B5EF4-FFF2-40B4-BE49-F238E27FC236}">
                <a16:creationId xmlns:a16="http://schemas.microsoft.com/office/drawing/2014/main" id="{04AE691B-A4F5-42BF-AFEA-EE1AA7403D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570" b="2"/>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12B0B42-6150-49E3-883D-7A1BB8D73BB8}"/>
              </a:ext>
            </a:extLst>
          </p:cNvPr>
          <p:cNvSpPr>
            <a:spLocks noGrp="1"/>
          </p:cNvSpPr>
          <p:nvPr>
            <p:ph type="title"/>
          </p:nvPr>
        </p:nvSpPr>
        <p:spPr>
          <a:xfrm>
            <a:off x="211280" y="3878620"/>
            <a:ext cx="5751369" cy="3204134"/>
          </a:xfrm>
        </p:spPr>
        <p:txBody>
          <a:bodyPr vert="horz" lIns="91440" tIns="45720" rIns="91440" bIns="45720" rtlCol="0" anchor="b">
            <a:normAutofit fontScale="90000"/>
          </a:bodyPr>
          <a:lstStyle/>
          <a:p>
            <a:r>
              <a:rPr lang="en-US" sz="2200" b="1" dirty="0"/>
              <a:t>Η μα</a:t>
            </a:r>
            <a:r>
              <a:rPr lang="en-US" sz="2200" b="1" dirty="0" err="1"/>
              <a:t>μά</a:t>
            </a:r>
            <a:r>
              <a:rPr lang="en-US" sz="2200" b="1" dirty="0"/>
              <a:t> , η </a:t>
            </a:r>
            <a:r>
              <a:rPr lang="en-US" sz="2200" b="1" dirty="0" err="1"/>
              <a:t>χτ</a:t>
            </a:r>
            <a:r>
              <a:rPr lang="en-US" sz="2200" b="1" dirty="0"/>
              <a:t>αποδίνα,  τους έβαλε να φάνε ένα υπέροχο φαγητό με φύκια και αφού χόρτασαν και το ψαράκι την ευχαρίστησε θερμά , το έξυπνο χταπόδι πρότεινε στο φίλο του να του διαβάσει το αγαπημένο του παραμύθι , «το μαύρο κότσυφα και τον άσπρο γλάρο».</a:t>
            </a:r>
            <a:br>
              <a:rPr lang="en-US" sz="2200" b="1" dirty="0"/>
            </a:br>
            <a:r>
              <a:rPr lang="en-US" sz="2200" b="1" dirty="0" err="1"/>
              <a:t>Όση</a:t>
            </a:r>
            <a:r>
              <a:rPr lang="en-US" sz="2200" b="1" dirty="0"/>
              <a:t> </a:t>
            </a:r>
            <a:r>
              <a:rPr lang="en-US" sz="2200" b="1" dirty="0" err="1"/>
              <a:t>ώρ</a:t>
            </a:r>
            <a:r>
              <a:rPr lang="en-US" sz="2200" b="1" dirty="0"/>
              <a:t>α διάβαζε το έξυπνο χταπόδι , το χρωματιστό ψαράκι άκουγε το παραμύθι με ανοιχτό το στόμα! </a:t>
            </a:r>
            <a:r>
              <a:rPr lang="en-US" sz="2200" b="1" dirty="0" err="1"/>
              <a:t>Το</a:t>
            </a:r>
            <a:r>
              <a:rPr lang="en-US" sz="2200" b="1" dirty="0"/>
              <a:t> ψα</a:t>
            </a:r>
            <a:r>
              <a:rPr lang="en-US" sz="2200" b="1" dirty="0" err="1"/>
              <a:t>ράκι</a:t>
            </a:r>
            <a:r>
              <a:rPr lang="en-US" sz="2200" b="1" dirty="0"/>
              <a:t> </a:t>
            </a:r>
            <a:r>
              <a:rPr lang="en-US" sz="2200" b="1" dirty="0" err="1"/>
              <a:t>δεν</a:t>
            </a:r>
            <a:r>
              <a:rPr lang="en-US" sz="2200" b="1" dirty="0"/>
              <a:t> </a:t>
            </a:r>
            <a:r>
              <a:rPr lang="en-US" sz="2200" b="1" dirty="0" err="1"/>
              <a:t>είχε</a:t>
            </a:r>
            <a:r>
              <a:rPr lang="en-US" sz="2200" b="1" dirty="0"/>
              <a:t> π</a:t>
            </a:r>
            <a:r>
              <a:rPr lang="en-US" sz="2200" b="1" dirty="0" err="1"/>
              <a:t>άει</a:t>
            </a:r>
            <a:r>
              <a:rPr lang="en-US" sz="2200" b="1" dirty="0"/>
              <a:t> α</a:t>
            </a:r>
            <a:r>
              <a:rPr lang="en-US" sz="2200" b="1" dirty="0" err="1"/>
              <a:t>κόμη</a:t>
            </a:r>
            <a:r>
              <a:rPr lang="en-US" sz="2200" b="1" dirty="0"/>
              <a:t> </a:t>
            </a:r>
            <a:r>
              <a:rPr lang="en-US" sz="2200" b="1" dirty="0" err="1"/>
              <a:t>στο</a:t>
            </a:r>
            <a:r>
              <a:rPr lang="en-US" sz="2200" b="1" dirty="0"/>
              <a:t> </a:t>
            </a:r>
            <a:r>
              <a:rPr lang="en-US" sz="2200" b="1" dirty="0" err="1"/>
              <a:t>Δημοτικό</a:t>
            </a:r>
            <a:r>
              <a:rPr lang="en-US" sz="2200" b="1" dirty="0"/>
              <a:t> </a:t>
            </a:r>
            <a:r>
              <a:rPr lang="en-US" sz="2200" b="1" dirty="0" err="1"/>
              <a:t>σχολείο</a:t>
            </a:r>
            <a:r>
              <a:rPr lang="en-US" sz="2200" b="1" dirty="0"/>
              <a:t> και </a:t>
            </a:r>
            <a:r>
              <a:rPr lang="en-US" sz="2200" b="1" dirty="0" err="1"/>
              <a:t>δεν</a:t>
            </a:r>
            <a:r>
              <a:rPr lang="en-US" sz="2200" b="1" dirty="0"/>
              <a:t> </a:t>
            </a:r>
            <a:r>
              <a:rPr lang="en-US" sz="2200" b="1" dirty="0" err="1"/>
              <a:t>ήξερε</a:t>
            </a:r>
            <a:r>
              <a:rPr lang="en-US" sz="2200" b="1" dirty="0"/>
              <a:t> να </a:t>
            </a:r>
            <a:r>
              <a:rPr lang="en-US" sz="2200" b="1" dirty="0" err="1"/>
              <a:t>δι</a:t>
            </a:r>
            <a:r>
              <a:rPr lang="en-US" sz="2200" b="1" dirty="0"/>
              <a:t>αβάζει , το καημενούλικο!</a:t>
            </a:r>
            <a:br>
              <a:rPr lang="en-US" sz="2200" b="1" dirty="0"/>
            </a:br>
            <a:r>
              <a:rPr lang="en-US" sz="2200" b="1" dirty="0" err="1"/>
              <a:t>Εκείνη</a:t>
            </a:r>
            <a:r>
              <a:rPr lang="en-US" sz="2200" b="1" dirty="0"/>
              <a:t> </a:t>
            </a:r>
            <a:r>
              <a:rPr lang="en-US" sz="2200" b="1" dirty="0" err="1"/>
              <a:t>την</a:t>
            </a:r>
            <a:r>
              <a:rPr lang="en-US" sz="2200" b="1" dirty="0"/>
              <a:t> </a:t>
            </a:r>
            <a:r>
              <a:rPr lang="en-US" sz="2200" b="1" dirty="0" err="1"/>
              <a:t>ώρ</a:t>
            </a:r>
            <a:r>
              <a:rPr lang="en-US" sz="2200" b="1" dirty="0"/>
              <a:t>α ήρθε το μικρό χταποδάκι, ο αδερφός του έξυπνου χταποδιού , που πήγαινε κι αυτό στο Νηπιαγωγείο. </a:t>
            </a:r>
            <a:r>
              <a:rPr lang="en-US" sz="2200" b="1" dirty="0" err="1"/>
              <a:t>Πήγ</a:t>
            </a:r>
            <a:r>
              <a:rPr lang="en-US" sz="2200" b="1" dirty="0"/>
              <a:t>αιναν στο ίδιο σχολείο και ίσως την επόμενη χρονιά να πάνε μαζί στο μεγάλο σχολείο των ψαριών . </a:t>
            </a:r>
            <a:r>
              <a:rPr lang="en-US" sz="2200" b="1" dirty="0" err="1"/>
              <a:t>Πόσ</a:t>
            </a:r>
            <a:r>
              <a:rPr lang="en-US" sz="2200" b="1" dirty="0"/>
              <a:t>α πολλά είχαν να ρωτήσουν το φίλο τους !!!! </a:t>
            </a:r>
            <a:r>
              <a:rPr lang="en-US" sz="2200" b="1" dirty="0" err="1"/>
              <a:t>Πώς</a:t>
            </a:r>
            <a:r>
              <a:rPr lang="en-US" sz="2200" b="1" dirty="0"/>
              <a:t> να </a:t>
            </a:r>
            <a:r>
              <a:rPr lang="en-US" sz="2200" b="1" dirty="0" err="1"/>
              <a:t>είν</a:t>
            </a:r>
            <a:r>
              <a:rPr lang="en-US" sz="2200" b="1" dirty="0"/>
              <a:t>αι άραγε το Δημοτικό σχολείο ; Τι μαθαίνουν εκεί ; Η κυρία τους θα είναι καλή ; Θα τους αγαπάει; Τι θα μαθαίνουν ; Τι του αρέσει να κάνει πιο πολύ στο μεγάλο σχολείο ;</a:t>
            </a:r>
            <a:br>
              <a:rPr lang="en-US" sz="2200" b="1" dirty="0"/>
            </a:br>
            <a:r>
              <a:rPr lang="en-US" sz="2200" b="1" dirty="0"/>
              <a:t>Όταν τελείωσε το παραμύθι , το ψαράκι ευχαρίστησε το φίλο του κι επειδή άρχισε να σκοτεινιάζει στον ύφαλο αποχαιρέτισε το φίλο του , γιατί και οι δικοί του γονείς θα ανησυχούσαν!</a:t>
            </a:r>
            <a:br>
              <a:rPr lang="en-US" sz="2200" b="1" dirty="0"/>
            </a:br>
            <a:r>
              <a:rPr lang="en-US" sz="2200" b="1" dirty="0"/>
              <a:t>Και </a:t>
            </a:r>
            <a:r>
              <a:rPr lang="en-US" sz="2200" b="1" dirty="0" err="1"/>
              <a:t>ζήσ</a:t>
            </a:r>
            <a:r>
              <a:rPr lang="en-US" sz="2200" b="1" dirty="0"/>
              <a:t>αν αυτοί αλμυρά κι εμείς γλυκύτερα!!!!</a:t>
            </a:r>
            <a:br>
              <a:rPr lang="en-US" sz="1200" b="1" dirty="0"/>
            </a:br>
            <a:br>
              <a:rPr lang="en-US" sz="1200" b="1" dirty="0"/>
            </a:br>
            <a:endParaRPr lang="en-US" sz="1200" b="1" dirty="0"/>
          </a:p>
        </p:txBody>
      </p:sp>
      <p:sp>
        <p:nvSpPr>
          <p:cNvPr id="75"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6135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930</Words>
  <Application>Microsoft Office PowerPoint</Application>
  <PresentationFormat>Widescreen</PresentationFormat>
  <Paragraphs>19</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Wingdings</vt:lpstr>
      <vt:lpstr>Office Theme</vt:lpstr>
      <vt:lpstr>Παραμύθι: « Το έξυπνο χταπόδι και το χρωματιστό ψαράκι».</vt:lpstr>
      <vt:lpstr>PowerPoint Presentation</vt:lpstr>
      <vt:lpstr>Μια φορά κι έναν καιρό ζούσε ένα χταπόδι , που ήταν πολύ έξυπνο . Ζούσε σ’ ένα βράχο , έναν ύφαλο μέσα στη γαλάζια θάλασσα . Το έξυπνο χταπόδι πήγαινε στο μεγάλο σχολείο των ψαριών και μάθαινε ένα σωρό πράγματα .Ήταν καλός μαθητής και διάβαζε όλα τα μαθήματά του . Του άρεσε πολύ να μετράει και τα απογεύματα έπαιζε με το μικρό τον αδερφό του . </vt:lpstr>
      <vt:lpstr>Του άρεσε πάρα πολύ να παίζει ποδόσφαιρο και να ακούει το τραγούδι :“παίζουν μπάλα τα χταπόδια” .Και φυσικά έβαζε πολλά γκολ , γιατί είχε όχι ένα ούτε δύο , αλλά οκτώ ποδαράκια!!!! Αλλά δεν έπαιζε συνέχεια! Μόνο τα απογεύματα! Ή ακόμα και στα διαλλείματα, στο σχολείο .Το μεσημέρι διάβαζε τα μαθήματα του σχολείου . Και αφού τελείωνε τα μαθήματά του , έβγαζε μελάνη και ζωγράφιζε όμορφα σχεδιάκια στην άμμο . </vt:lpstr>
      <vt:lpstr>Μια μέρα , όμως θέλησε να φύγει από το σπίτι του και καθώς είδε μια βάρκα από μακριά , αποφάσισε να την ακολουθήσει . Όταν πλησίασε τη βάρκα , είδε ότι ο ψαράς είχε απλώσει τα δίχτυα του και είχαν πιαστεί σ’ αυτά πολλά ψάρια .Σκέφτηκε αμέσως ότι πρέπει να κάνει κάτι γρήγορα για να τα σώσει! Και του ήρθε μια καταπληκτική ιδέα! Σκέφτηκε να ρίξει μελάνη , να θολώσει τα νερά και να λερωθούν τα ψαράκια , έτσι ώστε να μαζέψει γρήγορα ο ψαράς τα  δίχτυα  του και να φύγει από εκεί! </vt:lpstr>
      <vt:lpstr>Ο ψαράς καθάρισε τα δίχτυα του από τα ψάρια , γιατί νόμισε πως μολύνθηκαν από κάποια πετρελαιοκηλίδα και τα ξαναέριξε μέσα στη θάλασσα. Έτσι σώθηκαν τα ψαράκια και δεν έγιναν μεζεδάκια !! Ανάμεσα στα ψαράκια που έριξε ο ψαράς ήταν κι ένα ψάρι ξεχωριστό από τα άλλα, γιατί είχε πολλά χρώματα! Ήταν πανέμορφο! Αυτό το ψαράκι το χρωματιστό , όταν βρέθηκε στο αλμυρό νερό , κολύμπησε όσο πιο γρήγορα μπορούσε , για να συναντήσει το έξυπνο χταπόδι ! Το χρωματιστό ψαράκι ήταν πολύ γρήγορο κι όταν έφτασε λαχανιασμένο κοντά στο έξυπνο χταπόδι του είπε: −      Ευχαριστώ πολύ , που με έσωσες! Μόλις το είδε το έξυπνο χταπόδι του είπε: −      Τι όμορφο που είσαι! Πώς και έχεις τόσο όμορφα χρώματα και είσαι τόσο διαφορετικό; Δεν έχω ξαναδεί ψάρι τόσο όμορφο , όπως είσαι εσύ! Και το χρωματιστό ψαράκι χαρούμενο είπε: −      Ευχαριστώ πολύ! Θέλεις να γίνουμε φίλοι; −      Υπέροχη ιδέα !είπε το χταπόδι . </vt:lpstr>
      <vt:lpstr>Κουράστηκαν όμως από το πολύ παιχνίδι και το έξυπνο χταπόδι πρότεινε να πάνε στο σπίτι του. Το χρωματιστό ψαράκι δέχθηκε με χαρά ! Κολύμπησαν για αρκετή ώρα κι επιτέλους φτάσανε στο σπίτι του έξυπνου χταποδιού. Τότε σταμάτησε το χταπόδι να κολυμπάει και είπε στο φίλο του : −      Να το σπίτι μου ! Αφού χτύπησε την πόρτα με το ένα από τα οκτώ πλοκάμια του , βγήκαν έξω οι γονείς του και ανήσυχοι , του είπαν : −      Πού ήσουν τόσες ώρες ; Ανησυχήσαμε! −      Ήμουν με το φίλο μου , το χρωματιστό ψαράκι! είπε το έξυπνο χταπόδι  </vt:lpstr>
      <vt:lpstr>Η μαμά , η χταποδίνα,  τους έβαλε να φάνε ένα υπέροχο φαγητό με φύκια και αφού χόρτασαν και το ψαράκι την ευχαρίστησε θερμά , το έξυπνο χταπόδι πρότεινε στο φίλο του να του διαβάσει το αγαπημένο του παραμύθι , «το μαύρο κότσυφα και τον άσπρο γλάρο». Όση ώρα διάβαζε το έξυπνο χταπόδι , το χρωματιστό ψαράκι άκουγε το παραμύθι με ανοιχτό το στόμα! Το ψαράκι δεν είχε πάει ακόμη στο Δημοτικό σχολείο και δεν ήξερε να διαβάζει , το καημενούλικο! Εκείνη την ώρα ήρθε το μικρό χταποδάκι, ο αδερφός του έξυπνου χταποδιού , που πήγαινε κι αυτό στο Νηπιαγωγείο. Πήγαιναν στο ίδιο σχολείο και ίσως την επόμενη χρονιά να πάνε μαζί στο μεγάλο σχολείο των ψαριών . Πόσα πολλά είχαν να ρωτήσουν το φίλο τους !!!! Πώς να είναι άραγε το Δημοτικό σχολείο ; Τι μαθαίνουν εκεί ; Η κυρία τους θα είναι καλή ; Θα τους αγαπάει; Τι θα μαθαίνουν ; Τι του αρέσει να κάνει πιο πολύ στο μεγάλο σχολείο ; Όταν τελείωσε το παραμύθι , το ψαράκι ευχαρίστησε το φίλο του κι επειδή άρχισε να σκοτεινιάζει στον ύφαλο αποχαιρέτισε το φίλο του , γιατί και οι δικοί του γονείς θα ανησυχούσαν! Και ζήσαν αυτοί αλμυρά κι εμείς γλυκύτερα!!!!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Παραμύθι: « Το έξυπνο χταπόδι και το χρωματιστό ψαράκι».</dc:title>
  <dc:creator>Andri Tsingi Constantinou</dc:creator>
  <cp:lastModifiedBy>Andri Tsingi Constantinou</cp:lastModifiedBy>
  <cp:revision>2</cp:revision>
  <dcterms:created xsi:type="dcterms:W3CDTF">2020-05-29T13:07:05Z</dcterms:created>
  <dcterms:modified xsi:type="dcterms:W3CDTF">2020-05-29T18:05:00Z</dcterms:modified>
</cp:coreProperties>
</file>